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68" r:id="rId7"/>
    <p:sldId id="269" r:id="rId8"/>
    <p:sldId id="270" r:id="rId9"/>
    <p:sldId id="259" r:id="rId10"/>
    <p:sldId id="292" r:id="rId11"/>
    <p:sldId id="264" r:id="rId12"/>
    <p:sldId id="265" r:id="rId13"/>
    <p:sldId id="266" r:id="rId14"/>
    <p:sldId id="293" r:id="rId15"/>
    <p:sldId id="272" r:id="rId16"/>
    <p:sldId id="267" r:id="rId17"/>
    <p:sldId id="261" r:id="rId18"/>
    <p:sldId id="277" r:id="rId19"/>
    <p:sldId id="273" r:id="rId20"/>
    <p:sldId id="276" r:id="rId21"/>
    <p:sldId id="290" r:id="rId22"/>
    <p:sldId id="291" r:id="rId23"/>
    <p:sldId id="275" r:id="rId24"/>
    <p:sldId id="281" r:id="rId25"/>
    <p:sldId id="280" r:id="rId26"/>
    <p:sldId id="279" r:id="rId27"/>
    <p:sldId id="294" r:id="rId28"/>
    <p:sldId id="295" r:id="rId29"/>
    <p:sldId id="283" r:id="rId30"/>
    <p:sldId id="285" r:id="rId31"/>
    <p:sldId id="284" r:id="rId32"/>
    <p:sldId id="282" r:id="rId33"/>
    <p:sldId id="286" r:id="rId34"/>
    <p:sldId id="287" r:id="rId35"/>
    <p:sldId id="257" r:id="rId3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C0F2"/>
    <a:srgbClr val="032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0"/>
  </p:normalViewPr>
  <p:slideViewPr>
    <p:cSldViewPr snapToGrid="0">
      <p:cViewPr varScale="1">
        <p:scale>
          <a:sx n="87" d="100"/>
          <a:sy n="87" d="100"/>
        </p:scale>
        <p:origin x="528"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87F6819-D360-0DD4-3A7B-F40988323AE8}"/>
              </a:ext>
            </a:extLst>
          </p:cNvPr>
          <p:cNvSpPr/>
          <p:nvPr userDrawn="1"/>
        </p:nvSpPr>
        <p:spPr>
          <a:xfrm>
            <a:off x="0" y="4803228"/>
            <a:ext cx="12192000" cy="2054772"/>
          </a:xfrm>
          <a:prstGeom prst="rect">
            <a:avLst/>
          </a:prstGeom>
          <a:solidFill>
            <a:srgbClr val="42C0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FB5B6392-DDC9-BA69-C5B3-177CA3960D32}"/>
              </a:ext>
            </a:extLst>
          </p:cNvPr>
          <p:cNvSpPr>
            <a:spLocks noGrp="1"/>
          </p:cNvSpPr>
          <p:nvPr>
            <p:ph type="ctrTitle" hasCustomPrompt="1"/>
          </p:nvPr>
        </p:nvSpPr>
        <p:spPr>
          <a:xfrm>
            <a:off x="1694576" y="2337875"/>
            <a:ext cx="5494500" cy="1226207"/>
          </a:xfrm>
        </p:spPr>
        <p:txBody>
          <a:bodyPr lIns="0" tIns="0" rIns="0" bIns="0" anchor="t" anchorCtr="0">
            <a:noAutofit/>
          </a:bodyPr>
          <a:lstStyle>
            <a:lvl1pPr algn="l">
              <a:defRPr sz="4400" cap="all" baseline="0">
                <a:solidFill>
                  <a:schemeClr val="bg1"/>
                </a:solidFill>
                <a:latin typeface="Söhne Breit Halbfett" panose="020B0705030202060203" pitchFamily="34" charset="77"/>
              </a:defRPr>
            </a:lvl1pPr>
          </a:lstStyle>
          <a:p>
            <a:r>
              <a:rPr lang="de-DE" dirty="0"/>
              <a:t>Die Headline</a:t>
            </a:r>
            <a:br>
              <a:rPr lang="de-DE" dirty="0"/>
            </a:br>
            <a:r>
              <a:rPr lang="de-DE" dirty="0"/>
              <a:t>Titelfolie</a:t>
            </a:r>
            <a:endParaRPr lang="de-AT" dirty="0"/>
          </a:p>
        </p:txBody>
      </p:sp>
      <p:sp>
        <p:nvSpPr>
          <p:cNvPr id="4" name="Datumsplatzhalter 3">
            <a:extLst>
              <a:ext uri="{FF2B5EF4-FFF2-40B4-BE49-F238E27FC236}">
                <a16:creationId xmlns:a16="http://schemas.microsoft.com/office/drawing/2014/main" id="{DE5E4B0A-9CE3-8F93-D263-D1FA19C1D699}"/>
              </a:ext>
            </a:extLst>
          </p:cNvPr>
          <p:cNvSpPr>
            <a:spLocks noGrp="1"/>
          </p:cNvSpPr>
          <p:nvPr>
            <p:ph type="dt" sz="half" idx="10"/>
          </p:nvPr>
        </p:nvSpPr>
        <p:spPr>
          <a:xfrm>
            <a:off x="8610600" y="6292849"/>
            <a:ext cx="2895600" cy="204613"/>
          </a:xfrm>
        </p:spPr>
        <p:txBody>
          <a:bodyPr/>
          <a:lstStyle>
            <a:lvl1pPr>
              <a:defRPr lang="de-AT" sz="900" b="0" i="0" kern="1200" smtClean="0">
                <a:solidFill>
                  <a:srgbClr val="032352"/>
                </a:solidFill>
                <a:latin typeface="Söhne" panose="020B0503030202060203" pitchFamily="34" charset="77"/>
                <a:ea typeface="+mn-ea"/>
                <a:cs typeface="+mn-cs"/>
              </a:defRPr>
            </a:lvl1pPr>
          </a:lstStyle>
          <a:p>
            <a:fld id="{97D00A96-A79F-D24D-90FF-8C9D4F779F59}" type="datetimeFigureOut">
              <a:rPr lang="de-AT" smtClean="0"/>
              <a:pPr/>
              <a:t>07.02.2026</a:t>
            </a:fld>
            <a:endParaRPr lang="de-AT" dirty="0"/>
          </a:p>
        </p:txBody>
      </p:sp>
      <p:sp>
        <p:nvSpPr>
          <p:cNvPr id="5" name="Fußzeilenplatzhalter 4">
            <a:extLst>
              <a:ext uri="{FF2B5EF4-FFF2-40B4-BE49-F238E27FC236}">
                <a16:creationId xmlns:a16="http://schemas.microsoft.com/office/drawing/2014/main" id="{8D9AEC5D-F1E6-BB48-795C-0C68B730FEA5}"/>
              </a:ext>
            </a:extLst>
          </p:cNvPr>
          <p:cNvSpPr>
            <a:spLocks noGrp="1"/>
          </p:cNvSpPr>
          <p:nvPr>
            <p:ph type="ftr" sz="quarter" idx="11"/>
          </p:nvPr>
        </p:nvSpPr>
        <p:spPr>
          <a:xfrm>
            <a:off x="2451101" y="6292849"/>
            <a:ext cx="4422774" cy="204613"/>
          </a:xfrm>
        </p:spPr>
        <p:txBody>
          <a:bodyPr/>
          <a:lstStyle>
            <a:lvl1pPr>
              <a:defRPr lang="de-AT" sz="900" b="0" i="0" kern="1200">
                <a:solidFill>
                  <a:srgbClr val="032352"/>
                </a:solidFill>
                <a:latin typeface="Söhne" panose="020B0503030202060203" pitchFamily="34" charset="77"/>
                <a:ea typeface="+mn-ea"/>
                <a:cs typeface="+mn-cs"/>
              </a:defRPr>
            </a:lvl1pPr>
          </a:lstStyle>
          <a:p>
            <a:endParaRPr lang="de-AT" dirty="0"/>
          </a:p>
        </p:txBody>
      </p:sp>
      <p:sp>
        <p:nvSpPr>
          <p:cNvPr id="6" name="Foliennummernplatzhalter 5">
            <a:extLst>
              <a:ext uri="{FF2B5EF4-FFF2-40B4-BE49-F238E27FC236}">
                <a16:creationId xmlns:a16="http://schemas.microsoft.com/office/drawing/2014/main" id="{C03195FF-2C27-7089-3D37-EE3EB5BDC312}"/>
              </a:ext>
            </a:extLst>
          </p:cNvPr>
          <p:cNvSpPr>
            <a:spLocks noGrp="1"/>
          </p:cNvSpPr>
          <p:nvPr>
            <p:ph type="sldNum" sz="quarter" idx="12"/>
          </p:nvPr>
        </p:nvSpPr>
        <p:spPr>
          <a:xfrm>
            <a:off x="1683299" y="6292848"/>
            <a:ext cx="938048" cy="204613"/>
          </a:xfrm>
        </p:spPr>
        <p:txBody>
          <a:bodyPr/>
          <a:lstStyle>
            <a:lvl1pPr>
              <a:defRPr sz="900">
                <a:solidFill>
                  <a:srgbClr val="032352"/>
                </a:solidFill>
              </a:defRPr>
            </a:lvl1pPr>
          </a:lstStyle>
          <a:p>
            <a:r>
              <a:rPr lang="de-AT" dirty="0"/>
              <a:t>Folie </a:t>
            </a:r>
            <a:fld id="{61E53836-A3D9-8940-A8F9-33A6F3556D25}" type="slidenum">
              <a:rPr lang="de-AT" smtClean="0"/>
              <a:pPr/>
              <a:t>‹Nr.›</a:t>
            </a:fld>
            <a:endParaRPr lang="de-AT" dirty="0"/>
          </a:p>
        </p:txBody>
      </p:sp>
      <p:sp>
        <p:nvSpPr>
          <p:cNvPr id="10" name="Textplatzhalter 9">
            <a:extLst>
              <a:ext uri="{FF2B5EF4-FFF2-40B4-BE49-F238E27FC236}">
                <a16:creationId xmlns:a16="http://schemas.microsoft.com/office/drawing/2014/main" id="{97E08100-17B1-23C9-E258-C56A9FA62A84}"/>
              </a:ext>
            </a:extLst>
          </p:cNvPr>
          <p:cNvSpPr>
            <a:spLocks noGrp="1"/>
          </p:cNvSpPr>
          <p:nvPr>
            <p:ph type="body" sz="quarter" idx="13" hasCustomPrompt="1"/>
          </p:nvPr>
        </p:nvSpPr>
        <p:spPr>
          <a:xfrm>
            <a:off x="1678991" y="3758246"/>
            <a:ext cx="5510085" cy="454577"/>
          </a:xfrm>
        </p:spPr>
        <p:txBody>
          <a:bodyPr lIns="0" tIns="0" rIns="0" bIns="0">
            <a:normAutofit/>
          </a:bodyPr>
          <a:lstStyle>
            <a:lvl1pPr marL="0" indent="0">
              <a:buNone/>
              <a:defRPr sz="2400">
                <a:solidFill>
                  <a:srgbClr val="42C0F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Hier steht eine </a:t>
            </a:r>
            <a:r>
              <a:rPr lang="de-DE" dirty="0" err="1"/>
              <a:t>Subline</a:t>
            </a:r>
            <a:endParaRPr lang="de-AT" dirty="0"/>
          </a:p>
        </p:txBody>
      </p:sp>
    </p:spTree>
    <p:extLst>
      <p:ext uri="{BB962C8B-B14F-4D97-AF65-F5344CB8AC3E}">
        <p14:creationId xmlns:p14="http://schemas.microsoft.com/office/powerpoint/2010/main" val="111733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B6392-DDC9-BA69-C5B3-177CA3960D32}"/>
              </a:ext>
            </a:extLst>
          </p:cNvPr>
          <p:cNvSpPr>
            <a:spLocks noGrp="1"/>
          </p:cNvSpPr>
          <p:nvPr>
            <p:ph type="ctrTitle" hasCustomPrompt="1"/>
          </p:nvPr>
        </p:nvSpPr>
        <p:spPr>
          <a:xfrm>
            <a:off x="1694576" y="1236437"/>
            <a:ext cx="9189316" cy="454577"/>
          </a:xfrm>
        </p:spPr>
        <p:txBody>
          <a:bodyPr lIns="0" tIns="0" rIns="0" bIns="0" anchor="t" anchorCtr="0">
            <a:normAutofit/>
          </a:bodyPr>
          <a:lstStyle>
            <a:lvl1pPr algn="l">
              <a:defRPr sz="3600" cap="all" baseline="0">
                <a:solidFill>
                  <a:srgbClr val="032352"/>
                </a:solidFill>
                <a:latin typeface="Söhne Breit Halbfett" panose="020B0705030202060203" pitchFamily="34" charset="77"/>
              </a:defRPr>
            </a:lvl1pPr>
          </a:lstStyle>
          <a:p>
            <a:r>
              <a:rPr lang="de-DE" dirty="0"/>
              <a:t>Die Agenda</a:t>
            </a:r>
            <a:endParaRPr lang="de-AT" dirty="0"/>
          </a:p>
        </p:txBody>
      </p:sp>
      <p:sp>
        <p:nvSpPr>
          <p:cNvPr id="4" name="Datumsplatzhalter 3">
            <a:extLst>
              <a:ext uri="{FF2B5EF4-FFF2-40B4-BE49-F238E27FC236}">
                <a16:creationId xmlns:a16="http://schemas.microsoft.com/office/drawing/2014/main" id="{DE5E4B0A-9CE3-8F93-D263-D1FA19C1D699}"/>
              </a:ext>
            </a:extLst>
          </p:cNvPr>
          <p:cNvSpPr>
            <a:spLocks noGrp="1"/>
          </p:cNvSpPr>
          <p:nvPr>
            <p:ph type="dt" sz="half" idx="10"/>
          </p:nvPr>
        </p:nvSpPr>
        <p:spPr>
          <a:xfrm>
            <a:off x="8610600" y="6292849"/>
            <a:ext cx="2895600" cy="204613"/>
          </a:xfrm>
        </p:spPr>
        <p:txBody>
          <a:bodyPr/>
          <a:lstStyle>
            <a:lvl1pPr>
              <a:defRPr lang="de-AT" sz="900" b="0" i="0" kern="1200" smtClean="0">
                <a:solidFill>
                  <a:srgbClr val="032352"/>
                </a:solidFill>
                <a:latin typeface="Söhne" panose="020B0503030202060203" pitchFamily="34" charset="77"/>
                <a:ea typeface="+mn-ea"/>
                <a:cs typeface="+mn-cs"/>
              </a:defRPr>
            </a:lvl1pPr>
          </a:lstStyle>
          <a:p>
            <a:fld id="{97D00A96-A79F-D24D-90FF-8C9D4F779F59}" type="datetimeFigureOut">
              <a:rPr lang="de-AT" smtClean="0"/>
              <a:pPr/>
              <a:t>07.02.2026</a:t>
            </a:fld>
            <a:endParaRPr lang="de-AT" dirty="0"/>
          </a:p>
        </p:txBody>
      </p:sp>
      <p:sp>
        <p:nvSpPr>
          <p:cNvPr id="5" name="Fußzeilenplatzhalter 4">
            <a:extLst>
              <a:ext uri="{FF2B5EF4-FFF2-40B4-BE49-F238E27FC236}">
                <a16:creationId xmlns:a16="http://schemas.microsoft.com/office/drawing/2014/main" id="{8D9AEC5D-F1E6-BB48-795C-0C68B730FEA5}"/>
              </a:ext>
            </a:extLst>
          </p:cNvPr>
          <p:cNvSpPr>
            <a:spLocks noGrp="1"/>
          </p:cNvSpPr>
          <p:nvPr>
            <p:ph type="ftr" sz="quarter" idx="11"/>
          </p:nvPr>
        </p:nvSpPr>
        <p:spPr>
          <a:xfrm>
            <a:off x="2451101" y="6292849"/>
            <a:ext cx="4422774" cy="204613"/>
          </a:xfrm>
        </p:spPr>
        <p:txBody>
          <a:bodyPr/>
          <a:lstStyle>
            <a:lvl1pPr>
              <a:defRPr lang="de-AT" sz="900" b="0" i="0" kern="1200">
                <a:solidFill>
                  <a:srgbClr val="032352"/>
                </a:solidFill>
                <a:latin typeface="Söhne" panose="020B0503030202060203" pitchFamily="34" charset="77"/>
                <a:ea typeface="+mn-ea"/>
                <a:cs typeface="+mn-cs"/>
              </a:defRPr>
            </a:lvl1pPr>
          </a:lstStyle>
          <a:p>
            <a:endParaRPr lang="de-AT" dirty="0"/>
          </a:p>
        </p:txBody>
      </p:sp>
      <p:sp>
        <p:nvSpPr>
          <p:cNvPr id="6" name="Foliennummernplatzhalter 5">
            <a:extLst>
              <a:ext uri="{FF2B5EF4-FFF2-40B4-BE49-F238E27FC236}">
                <a16:creationId xmlns:a16="http://schemas.microsoft.com/office/drawing/2014/main" id="{C03195FF-2C27-7089-3D37-EE3EB5BDC312}"/>
              </a:ext>
            </a:extLst>
          </p:cNvPr>
          <p:cNvSpPr>
            <a:spLocks noGrp="1"/>
          </p:cNvSpPr>
          <p:nvPr>
            <p:ph type="sldNum" sz="quarter" idx="12"/>
          </p:nvPr>
        </p:nvSpPr>
        <p:spPr>
          <a:xfrm>
            <a:off x="1683299" y="6292848"/>
            <a:ext cx="938048" cy="204613"/>
          </a:xfrm>
        </p:spPr>
        <p:txBody>
          <a:bodyPr/>
          <a:lstStyle>
            <a:lvl1pPr>
              <a:defRPr sz="900">
                <a:solidFill>
                  <a:srgbClr val="032352"/>
                </a:solidFill>
              </a:defRPr>
            </a:lvl1pPr>
          </a:lstStyle>
          <a:p>
            <a:r>
              <a:rPr lang="de-AT" dirty="0"/>
              <a:t>Folie </a:t>
            </a:r>
            <a:fld id="{61E53836-A3D9-8940-A8F9-33A6F3556D25}" type="slidenum">
              <a:rPr lang="de-AT" smtClean="0"/>
              <a:pPr/>
              <a:t>‹Nr.›</a:t>
            </a:fld>
            <a:endParaRPr lang="de-AT" dirty="0"/>
          </a:p>
        </p:txBody>
      </p:sp>
      <p:pic>
        <p:nvPicPr>
          <p:cNvPr id="8" name="Grafik 7" descr="Ein Bild, das Schrift, Grafiken, Screenshot, Text enthält.&#10;&#10;Automatisch generierte Beschreibung">
            <a:extLst>
              <a:ext uri="{FF2B5EF4-FFF2-40B4-BE49-F238E27FC236}">
                <a16:creationId xmlns:a16="http://schemas.microsoft.com/office/drawing/2014/main" id="{76B01D4F-289D-389B-219B-141465121ACF}"/>
              </a:ext>
            </a:extLst>
          </p:cNvPr>
          <p:cNvPicPr>
            <a:picLocks noChangeAspect="1"/>
          </p:cNvPicPr>
          <p:nvPr userDrawn="1"/>
        </p:nvPicPr>
        <p:blipFill>
          <a:blip r:embed="rId3"/>
          <a:stretch>
            <a:fillRect/>
          </a:stretch>
        </p:blipFill>
        <p:spPr>
          <a:xfrm>
            <a:off x="1388133" y="682187"/>
            <a:ext cx="1259818" cy="209538"/>
          </a:xfrm>
          <a:prstGeom prst="rect">
            <a:avLst/>
          </a:prstGeom>
        </p:spPr>
      </p:pic>
      <p:sp>
        <p:nvSpPr>
          <p:cNvPr id="10" name="Textplatzhalter 9">
            <a:extLst>
              <a:ext uri="{FF2B5EF4-FFF2-40B4-BE49-F238E27FC236}">
                <a16:creationId xmlns:a16="http://schemas.microsoft.com/office/drawing/2014/main" id="{97E08100-17B1-23C9-E258-C56A9FA62A84}"/>
              </a:ext>
            </a:extLst>
          </p:cNvPr>
          <p:cNvSpPr>
            <a:spLocks noGrp="1"/>
          </p:cNvSpPr>
          <p:nvPr>
            <p:ph type="body" sz="quarter" idx="13" hasCustomPrompt="1"/>
          </p:nvPr>
        </p:nvSpPr>
        <p:spPr>
          <a:xfrm>
            <a:off x="1694576" y="1685087"/>
            <a:ext cx="7759148" cy="454577"/>
          </a:xfrm>
        </p:spPr>
        <p:txBody>
          <a:bodyPr lIns="0" tIns="0" rIns="0" bIns="0">
            <a:normAutofit/>
          </a:bodyPr>
          <a:lstStyle>
            <a:lvl1pPr marL="0" indent="0">
              <a:buNone/>
              <a:defRPr sz="1800">
                <a:solidFill>
                  <a:srgbClr val="0323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Hier steht eine </a:t>
            </a:r>
            <a:r>
              <a:rPr lang="de-DE" dirty="0" err="1"/>
              <a:t>Subline</a:t>
            </a:r>
            <a:endParaRPr lang="de-AT" dirty="0"/>
          </a:p>
        </p:txBody>
      </p:sp>
      <p:sp>
        <p:nvSpPr>
          <p:cNvPr id="13" name="Textplatzhalter 12">
            <a:extLst>
              <a:ext uri="{FF2B5EF4-FFF2-40B4-BE49-F238E27FC236}">
                <a16:creationId xmlns:a16="http://schemas.microsoft.com/office/drawing/2014/main" id="{50D780FE-F150-14AE-CE48-1BF995F787DD}"/>
              </a:ext>
            </a:extLst>
          </p:cNvPr>
          <p:cNvSpPr>
            <a:spLocks noGrp="1"/>
          </p:cNvSpPr>
          <p:nvPr>
            <p:ph type="body" sz="quarter" idx="14" hasCustomPrompt="1"/>
          </p:nvPr>
        </p:nvSpPr>
        <p:spPr>
          <a:xfrm>
            <a:off x="1387475" y="2225675"/>
            <a:ext cx="2528888" cy="1978025"/>
          </a:xfrm>
          <a:solidFill>
            <a:srgbClr val="42C0F2"/>
          </a:solidFill>
        </p:spPr>
        <p:txBody>
          <a:bodyPr lIns="180000" tIns="180000" rIns="108000"/>
          <a:lstStyle>
            <a:lvl1pPr marL="0" indent="136525">
              <a:spcBef>
                <a:spcPts val="0"/>
              </a:spcBef>
              <a:spcAft>
                <a:spcPts val="900"/>
              </a:spcAft>
              <a:tabLst/>
              <a:defRPr sz="3600">
                <a:solidFill>
                  <a:srgbClr val="032352"/>
                </a:solidFill>
                <a:latin typeface="Söhne Breit Halbfett" panose="020B0705030202060203" pitchFamily="34" charset="77"/>
              </a:defRPr>
            </a:lvl1pPr>
            <a:lvl2pPr marL="108000" indent="0">
              <a:lnSpc>
                <a:spcPct val="95000"/>
              </a:lnSpc>
              <a:spcBef>
                <a:spcPts val="0"/>
              </a:spcBef>
              <a:buFontTx/>
              <a:buNone/>
              <a:tabLst/>
              <a:defRPr sz="1400" b="0" i="0">
                <a:solidFill>
                  <a:srgbClr val="032352"/>
                </a:solidFill>
                <a:latin typeface="Söhne Kräftig" panose="020B0503030202060203" pitchFamily="34" charset="77"/>
              </a:defRPr>
            </a:lvl2pPr>
            <a:lvl3pPr marL="108000" indent="0">
              <a:lnSpc>
                <a:spcPct val="95000"/>
              </a:lnSpc>
              <a:spcBef>
                <a:spcPts val="0"/>
              </a:spcBef>
              <a:buFontTx/>
              <a:buNone/>
              <a:defRPr sz="1400">
                <a:solidFill>
                  <a:srgbClr val="032352"/>
                </a:solidFill>
              </a:defRPr>
            </a:lvl3pPr>
            <a:lvl4pPr>
              <a:spcBef>
                <a:spcPts val="0"/>
              </a:spcBef>
              <a:defRPr/>
            </a:lvl4pPr>
            <a:lvl5pPr>
              <a:spcBef>
                <a:spcPts val="0"/>
              </a:spcBef>
              <a:defRPr/>
            </a:lvl5pPr>
          </a:lstStyle>
          <a:p>
            <a:pPr lvl="0"/>
            <a:r>
              <a:rPr lang="de-DE" dirty="0"/>
              <a:t>01</a:t>
            </a:r>
          </a:p>
          <a:p>
            <a:pPr lvl="1"/>
            <a:r>
              <a:rPr lang="de-DE" dirty="0"/>
              <a:t>Zweite Ebene</a:t>
            </a:r>
          </a:p>
          <a:p>
            <a:pPr lvl="2"/>
            <a:r>
              <a:rPr lang="de-DE" dirty="0"/>
              <a:t>Dritte Ebene</a:t>
            </a:r>
          </a:p>
        </p:txBody>
      </p:sp>
      <p:sp>
        <p:nvSpPr>
          <p:cNvPr id="14" name="Textplatzhalter 12">
            <a:extLst>
              <a:ext uri="{FF2B5EF4-FFF2-40B4-BE49-F238E27FC236}">
                <a16:creationId xmlns:a16="http://schemas.microsoft.com/office/drawing/2014/main" id="{2A405664-0A80-2FE4-A259-BC5061168681}"/>
              </a:ext>
            </a:extLst>
          </p:cNvPr>
          <p:cNvSpPr>
            <a:spLocks noGrp="1"/>
          </p:cNvSpPr>
          <p:nvPr>
            <p:ph type="body" sz="quarter" idx="15" hasCustomPrompt="1"/>
          </p:nvPr>
        </p:nvSpPr>
        <p:spPr>
          <a:xfrm>
            <a:off x="3921355" y="2225675"/>
            <a:ext cx="2528888" cy="1978025"/>
          </a:xfrm>
          <a:solidFill>
            <a:srgbClr val="032352"/>
          </a:solidFill>
        </p:spPr>
        <p:txBody>
          <a:bodyPr lIns="180000" tIns="180000" rIns="108000"/>
          <a:lstStyle>
            <a:lvl1pPr marL="0" indent="136525">
              <a:spcBef>
                <a:spcPts val="0"/>
              </a:spcBef>
              <a:spcAft>
                <a:spcPts val="900"/>
              </a:spcAft>
              <a:tabLst/>
              <a:defRPr sz="3600">
                <a:solidFill>
                  <a:srgbClr val="42C0F2"/>
                </a:solidFill>
                <a:latin typeface="Söhne Breit Halbfett" panose="020B0705030202060203" pitchFamily="34" charset="77"/>
              </a:defRPr>
            </a:lvl1pPr>
            <a:lvl2pPr marL="108000" indent="0">
              <a:lnSpc>
                <a:spcPct val="95000"/>
              </a:lnSpc>
              <a:spcBef>
                <a:spcPts val="0"/>
              </a:spcBef>
              <a:buFontTx/>
              <a:buNone/>
              <a:tabLst/>
              <a:defRPr sz="1400" b="0" i="0">
                <a:solidFill>
                  <a:srgbClr val="42C0F2"/>
                </a:solidFill>
                <a:latin typeface="Söhne Kräftig" panose="020B0503030202060203" pitchFamily="34" charset="77"/>
              </a:defRPr>
            </a:lvl2pPr>
            <a:lvl3pPr marL="108000" indent="0">
              <a:lnSpc>
                <a:spcPct val="95000"/>
              </a:lnSpc>
              <a:spcBef>
                <a:spcPts val="0"/>
              </a:spcBef>
              <a:buFontTx/>
              <a:buNone/>
              <a:defRPr sz="1400">
                <a:solidFill>
                  <a:srgbClr val="42C0F2"/>
                </a:solidFill>
              </a:defRPr>
            </a:lvl3pPr>
            <a:lvl4pPr>
              <a:spcBef>
                <a:spcPts val="0"/>
              </a:spcBef>
              <a:defRPr/>
            </a:lvl4pPr>
            <a:lvl5pPr>
              <a:spcBef>
                <a:spcPts val="0"/>
              </a:spcBef>
              <a:defRPr/>
            </a:lvl5pPr>
          </a:lstStyle>
          <a:p>
            <a:pPr lvl="0"/>
            <a:r>
              <a:rPr lang="de-DE" dirty="0"/>
              <a:t>02</a:t>
            </a:r>
          </a:p>
          <a:p>
            <a:pPr lvl="1"/>
            <a:r>
              <a:rPr lang="de-DE" dirty="0"/>
              <a:t>Zweite Ebene</a:t>
            </a:r>
          </a:p>
          <a:p>
            <a:pPr lvl="2"/>
            <a:r>
              <a:rPr lang="de-DE" dirty="0"/>
              <a:t>Dritte Ebene</a:t>
            </a:r>
          </a:p>
        </p:txBody>
      </p:sp>
      <p:sp>
        <p:nvSpPr>
          <p:cNvPr id="15" name="Textplatzhalter 12">
            <a:extLst>
              <a:ext uri="{FF2B5EF4-FFF2-40B4-BE49-F238E27FC236}">
                <a16:creationId xmlns:a16="http://schemas.microsoft.com/office/drawing/2014/main" id="{509EADB1-9914-8145-FCDC-830CFF25170E}"/>
              </a:ext>
            </a:extLst>
          </p:cNvPr>
          <p:cNvSpPr>
            <a:spLocks noGrp="1"/>
          </p:cNvSpPr>
          <p:nvPr>
            <p:ph type="body" sz="quarter" idx="16" hasCustomPrompt="1"/>
          </p:nvPr>
        </p:nvSpPr>
        <p:spPr>
          <a:xfrm>
            <a:off x="6439922" y="2225675"/>
            <a:ext cx="2528888" cy="1978025"/>
          </a:xfrm>
          <a:solidFill>
            <a:srgbClr val="42C0F2"/>
          </a:solidFill>
        </p:spPr>
        <p:txBody>
          <a:bodyPr lIns="180000" tIns="180000" rIns="108000"/>
          <a:lstStyle>
            <a:lvl1pPr marL="0" indent="136525">
              <a:spcBef>
                <a:spcPts val="0"/>
              </a:spcBef>
              <a:spcAft>
                <a:spcPts val="900"/>
              </a:spcAft>
              <a:tabLst/>
              <a:defRPr sz="3600">
                <a:solidFill>
                  <a:srgbClr val="032352"/>
                </a:solidFill>
                <a:latin typeface="Söhne Breit Halbfett" panose="020B0705030202060203" pitchFamily="34" charset="77"/>
              </a:defRPr>
            </a:lvl1pPr>
            <a:lvl2pPr marL="108000" indent="0">
              <a:lnSpc>
                <a:spcPct val="95000"/>
              </a:lnSpc>
              <a:spcBef>
                <a:spcPts val="0"/>
              </a:spcBef>
              <a:buFontTx/>
              <a:buNone/>
              <a:tabLst/>
              <a:defRPr sz="1400" b="0" i="0">
                <a:solidFill>
                  <a:srgbClr val="032352"/>
                </a:solidFill>
                <a:latin typeface="Söhne Kräftig" panose="020B0503030202060203" pitchFamily="34" charset="77"/>
              </a:defRPr>
            </a:lvl2pPr>
            <a:lvl3pPr marL="108000" indent="0">
              <a:lnSpc>
                <a:spcPct val="95000"/>
              </a:lnSpc>
              <a:spcBef>
                <a:spcPts val="0"/>
              </a:spcBef>
              <a:buFontTx/>
              <a:buNone/>
              <a:defRPr sz="1400">
                <a:solidFill>
                  <a:srgbClr val="032352"/>
                </a:solidFill>
              </a:defRPr>
            </a:lvl3pPr>
            <a:lvl4pPr>
              <a:spcBef>
                <a:spcPts val="0"/>
              </a:spcBef>
              <a:defRPr/>
            </a:lvl4pPr>
            <a:lvl5pPr>
              <a:spcBef>
                <a:spcPts val="0"/>
              </a:spcBef>
              <a:defRPr/>
            </a:lvl5pPr>
          </a:lstStyle>
          <a:p>
            <a:pPr lvl="0"/>
            <a:r>
              <a:rPr lang="de-DE" dirty="0"/>
              <a:t>03</a:t>
            </a:r>
          </a:p>
          <a:p>
            <a:pPr lvl="1"/>
            <a:r>
              <a:rPr lang="de-DE" dirty="0"/>
              <a:t>Zweite Ebene</a:t>
            </a:r>
          </a:p>
          <a:p>
            <a:pPr lvl="2"/>
            <a:r>
              <a:rPr lang="de-DE" dirty="0"/>
              <a:t>Dritte Ebene</a:t>
            </a:r>
          </a:p>
        </p:txBody>
      </p:sp>
      <p:sp>
        <p:nvSpPr>
          <p:cNvPr id="16" name="Textplatzhalter 12">
            <a:extLst>
              <a:ext uri="{FF2B5EF4-FFF2-40B4-BE49-F238E27FC236}">
                <a16:creationId xmlns:a16="http://schemas.microsoft.com/office/drawing/2014/main" id="{939037CF-4329-FCFA-BDF7-55B08B79EBA9}"/>
              </a:ext>
            </a:extLst>
          </p:cNvPr>
          <p:cNvSpPr>
            <a:spLocks noGrp="1"/>
          </p:cNvSpPr>
          <p:nvPr>
            <p:ph type="body" sz="quarter" idx="17" hasCustomPrompt="1"/>
          </p:nvPr>
        </p:nvSpPr>
        <p:spPr>
          <a:xfrm>
            <a:off x="8973802" y="2225675"/>
            <a:ext cx="2528888" cy="1978025"/>
          </a:xfrm>
          <a:solidFill>
            <a:srgbClr val="032352"/>
          </a:solidFill>
        </p:spPr>
        <p:txBody>
          <a:bodyPr lIns="180000" tIns="180000" rIns="108000"/>
          <a:lstStyle>
            <a:lvl1pPr marL="0" indent="136525">
              <a:spcBef>
                <a:spcPts val="0"/>
              </a:spcBef>
              <a:spcAft>
                <a:spcPts val="900"/>
              </a:spcAft>
              <a:tabLst/>
              <a:defRPr sz="3600">
                <a:solidFill>
                  <a:srgbClr val="42C0F2"/>
                </a:solidFill>
                <a:latin typeface="Söhne Breit Halbfett" panose="020B0705030202060203" pitchFamily="34" charset="77"/>
              </a:defRPr>
            </a:lvl1pPr>
            <a:lvl2pPr marL="108000" indent="0">
              <a:lnSpc>
                <a:spcPct val="95000"/>
              </a:lnSpc>
              <a:spcBef>
                <a:spcPts val="0"/>
              </a:spcBef>
              <a:buFontTx/>
              <a:buNone/>
              <a:tabLst/>
              <a:defRPr sz="1400" b="0" i="0">
                <a:solidFill>
                  <a:srgbClr val="42C0F2"/>
                </a:solidFill>
                <a:latin typeface="Söhne Kräftig" panose="020B0503030202060203" pitchFamily="34" charset="77"/>
              </a:defRPr>
            </a:lvl2pPr>
            <a:lvl3pPr marL="108000" indent="0">
              <a:lnSpc>
                <a:spcPct val="95000"/>
              </a:lnSpc>
              <a:spcBef>
                <a:spcPts val="0"/>
              </a:spcBef>
              <a:buFontTx/>
              <a:buNone/>
              <a:defRPr sz="1400">
                <a:solidFill>
                  <a:srgbClr val="42C0F2"/>
                </a:solidFill>
              </a:defRPr>
            </a:lvl3pPr>
            <a:lvl4pPr>
              <a:spcBef>
                <a:spcPts val="0"/>
              </a:spcBef>
              <a:defRPr/>
            </a:lvl4pPr>
            <a:lvl5pPr>
              <a:spcBef>
                <a:spcPts val="0"/>
              </a:spcBef>
              <a:defRPr/>
            </a:lvl5pPr>
          </a:lstStyle>
          <a:p>
            <a:pPr lvl="0"/>
            <a:r>
              <a:rPr lang="de-DE" dirty="0"/>
              <a:t>04</a:t>
            </a:r>
          </a:p>
          <a:p>
            <a:pPr lvl="1"/>
            <a:r>
              <a:rPr lang="de-DE" dirty="0"/>
              <a:t>Zweite Ebene</a:t>
            </a:r>
          </a:p>
          <a:p>
            <a:pPr lvl="2"/>
            <a:r>
              <a:rPr lang="de-DE" dirty="0"/>
              <a:t>Dritte Ebene</a:t>
            </a:r>
          </a:p>
        </p:txBody>
      </p:sp>
      <p:sp>
        <p:nvSpPr>
          <p:cNvPr id="17" name="Textplatzhalter 12">
            <a:extLst>
              <a:ext uri="{FF2B5EF4-FFF2-40B4-BE49-F238E27FC236}">
                <a16:creationId xmlns:a16="http://schemas.microsoft.com/office/drawing/2014/main" id="{18F3EC35-9F36-30E9-8F88-D7780C617DA2}"/>
              </a:ext>
            </a:extLst>
          </p:cNvPr>
          <p:cNvSpPr>
            <a:spLocks noGrp="1"/>
          </p:cNvSpPr>
          <p:nvPr>
            <p:ph type="body" sz="quarter" idx="18" hasCustomPrompt="1"/>
          </p:nvPr>
        </p:nvSpPr>
        <p:spPr>
          <a:xfrm>
            <a:off x="1395131" y="4193960"/>
            <a:ext cx="2528888" cy="1978025"/>
          </a:xfrm>
          <a:solidFill>
            <a:srgbClr val="032352"/>
          </a:solidFill>
        </p:spPr>
        <p:txBody>
          <a:bodyPr lIns="180000" tIns="180000" rIns="108000"/>
          <a:lstStyle>
            <a:lvl1pPr marL="0" indent="136525">
              <a:spcBef>
                <a:spcPts val="0"/>
              </a:spcBef>
              <a:spcAft>
                <a:spcPts val="900"/>
              </a:spcAft>
              <a:tabLst/>
              <a:defRPr sz="3600">
                <a:solidFill>
                  <a:srgbClr val="42C0F2"/>
                </a:solidFill>
                <a:latin typeface="Söhne Breit Halbfett" panose="020B0705030202060203" pitchFamily="34" charset="77"/>
              </a:defRPr>
            </a:lvl1pPr>
            <a:lvl2pPr marL="108000" indent="0">
              <a:lnSpc>
                <a:spcPct val="95000"/>
              </a:lnSpc>
              <a:spcBef>
                <a:spcPts val="0"/>
              </a:spcBef>
              <a:buFontTx/>
              <a:buNone/>
              <a:tabLst/>
              <a:defRPr sz="1400" b="0" i="0">
                <a:solidFill>
                  <a:srgbClr val="42C0F2"/>
                </a:solidFill>
                <a:latin typeface="Söhne Kräftig" panose="020B0503030202060203" pitchFamily="34" charset="77"/>
              </a:defRPr>
            </a:lvl2pPr>
            <a:lvl3pPr marL="108000" indent="0">
              <a:lnSpc>
                <a:spcPct val="95000"/>
              </a:lnSpc>
              <a:spcBef>
                <a:spcPts val="0"/>
              </a:spcBef>
              <a:buFontTx/>
              <a:buNone/>
              <a:defRPr sz="1400">
                <a:solidFill>
                  <a:srgbClr val="42C0F2"/>
                </a:solidFill>
              </a:defRPr>
            </a:lvl3pPr>
            <a:lvl4pPr>
              <a:spcBef>
                <a:spcPts val="0"/>
              </a:spcBef>
              <a:defRPr/>
            </a:lvl4pPr>
            <a:lvl5pPr>
              <a:spcBef>
                <a:spcPts val="0"/>
              </a:spcBef>
              <a:defRPr/>
            </a:lvl5pPr>
          </a:lstStyle>
          <a:p>
            <a:pPr lvl="0"/>
            <a:r>
              <a:rPr lang="de-DE" dirty="0"/>
              <a:t>05</a:t>
            </a:r>
          </a:p>
          <a:p>
            <a:pPr lvl="1"/>
            <a:r>
              <a:rPr lang="de-DE" dirty="0"/>
              <a:t>Zweite Ebene</a:t>
            </a:r>
          </a:p>
          <a:p>
            <a:pPr lvl="2"/>
            <a:r>
              <a:rPr lang="de-DE" dirty="0"/>
              <a:t>Dritte Ebene</a:t>
            </a:r>
          </a:p>
        </p:txBody>
      </p:sp>
      <p:sp>
        <p:nvSpPr>
          <p:cNvPr id="18" name="Textplatzhalter 12">
            <a:extLst>
              <a:ext uri="{FF2B5EF4-FFF2-40B4-BE49-F238E27FC236}">
                <a16:creationId xmlns:a16="http://schemas.microsoft.com/office/drawing/2014/main" id="{F133B448-B6D3-0B0A-EA65-95FA369AB249}"/>
              </a:ext>
            </a:extLst>
          </p:cNvPr>
          <p:cNvSpPr>
            <a:spLocks noGrp="1"/>
          </p:cNvSpPr>
          <p:nvPr>
            <p:ph type="body" sz="quarter" idx="19" hasCustomPrompt="1"/>
          </p:nvPr>
        </p:nvSpPr>
        <p:spPr>
          <a:xfrm>
            <a:off x="3913698" y="4193960"/>
            <a:ext cx="2528888" cy="1978025"/>
          </a:xfrm>
          <a:solidFill>
            <a:srgbClr val="42C0F2"/>
          </a:solidFill>
        </p:spPr>
        <p:txBody>
          <a:bodyPr lIns="180000" tIns="180000" rIns="108000"/>
          <a:lstStyle>
            <a:lvl1pPr marL="0" indent="136525">
              <a:spcBef>
                <a:spcPts val="0"/>
              </a:spcBef>
              <a:spcAft>
                <a:spcPts val="900"/>
              </a:spcAft>
              <a:tabLst/>
              <a:defRPr sz="3600">
                <a:solidFill>
                  <a:srgbClr val="032352"/>
                </a:solidFill>
                <a:latin typeface="Söhne Breit Halbfett" panose="020B0705030202060203" pitchFamily="34" charset="77"/>
              </a:defRPr>
            </a:lvl1pPr>
            <a:lvl2pPr marL="108000" indent="0">
              <a:lnSpc>
                <a:spcPct val="95000"/>
              </a:lnSpc>
              <a:spcBef>
                <a:spcPts val="0"/>
              </a:spcBef>
              <a:buFontTx/>
              <a:buNone/>
              <a:tabLst/>
              <a:defRPr sz="1400" b="0" i="0">
                <a:solidFill>
                  <a:srgbClr val="032352"/>
                </a:solidFill>
                <a:latin typeface="Söhne Kräftig" panose="020B0503030202060203" pitchFamily="34" charset="77"/>
              </a:defRPr>
            </a:lvl2pPr>
            <a:lvl3pPr marL="108000" indent="0">
              <a:lnSpc>
                <a:spcPct val="95000"/>
              </a:lnSpc>
              <a:spcBef>
                <a:spcPts val="0"/>
              </a:spcBef>
              <a:buFontTx/>
              <a:buNone/>
              <a:defRPr sz="1400">
                <a:solidFill>
                  <a:srgbClr val="032352"/>
                </a:solidFill>
              </a:defRPr>
            </a:lvl3pPr>
            <a:lvl4pPr>
              <a:spcBef>
                <a:spcPts val="0"/>
              </a:spcBef>
              <a:defRPr/>
            </a:lvl4pPr>
            <a:lvl5pPr>
              <a:spcBef>
                <a:spcPts val="0"/>
              </a:spcBef>
              <a:defRPr/>
            </a:lvl5pPr>
          </a:lstStyle>
          <a:p>
            <a:pPr lvl="0"/>
            <a:r>
              <a:rPr lang="de-DE" dirty="0"/>
              <a:t>06</a:t>
            </a:r>
          </a:p>
          <a:p>
            <a:pPr lvl="1"/>
            <a:r>
              <a:rPr lang="de-DE" dirty="0"/>
              <a:t>Zweite Ebene</a:t>
            </a:r>
          </a:p>
          <a:p>
            <a:pPr lvl="2"/>
            <a:r>
              <a:rPr lang="de-DE" dirty="0"/>
              <a:t>Dritte Ebene</a:t>
            </a:r>
          </a:p>
        </p:txBody>
      </p:sp>
      <p:sp>
        <p:nvSpPr>
          <p:cNvPr id="19" name="Textplatzhalter 12">
            <a:extLst>
              <a:ext uri="{FF2B5EF4-FFF2-40B4-BE49-F238E27FC236}">
                <a16:creationId xmlns:a16="http://schemas.microsoft.com/office/drawing/2014/main" id="{7255E261-2B1D-3411-6525-23339AA0099A}"/>
              </a:ext>
            </a:extLst>
          </p:cNvPr>
          <p:cNvSpPr>
            <a:spLocks noGrp="1"/>
          </p:cNvSpPr>
          <p:nvPr>
            <p:ph type="body" sz="quarter" idx="20" hasCustomPrompt="1"/>
          </p:nvPr>
        </p:nvSpPr>
        <p:spPr>
          <a:xfrm>
            <a:off x="6447578" y="4193960"/>
            <a:ext cx="2528888" cy="1978025"/>
          </a:xfrm>
          <a:solidFill>
            <a:srgbClr val="032352"/>
          </a:solidFill>
        </p:spPr>
        <p:txBody>
          <a:bodyPr lIns="180000" tIns="180000" rIns="108000"/>
          <a:lstStyle>
            <a:lvl1pPr marL="0" indent="136525">
              <a:spcBef>
                <a:spcPts val="0"/>
              </a:spcBef>
              <a:spcAft>
                <a:spcPts val="900"/>
              </a:spcAft>
              <a:tabLst/>
              <a:defRPr sz="3600">
                <a:solidFill>
                  <a:srgbClr val="42C0F2"/>
                </a:solidFill>
                <a:latin typeface="Söhne Breit Halbfett" panose="020B0705030202060203" pitchFamily="34" charset="77"/>
              </a:defRPr>
            </a:lvl1pPr>
            <a:lvl2pPr marL="108000" indent="0">
              <a:lnSpc>
                <a:spcPct val="95000"/>
              </a:lnSpc>
              <a:spcBef>
                <a:spcPts val="0"/>
              </a:spcBef>
              <a:buFontTx/>
              <a:buNone/>
              <a:tabLst/>
              <a:defRPr sz="1400" b="0" i="0">
                <a:solidFill>
                  <a:srgbClr val="42C0F2"/>
                </a:solidFill>
                <a:latin typeface="Söhne Kräftig" panose="020B0503030202060203" pitchFamily="34" charset="77"/>
              </a:defRPr>
            </a:lvl2pPr>
            <a:lvl3pPr marL="108000" indent="0">
              <a:lnSpc>
                <a:spcPct val="95000"/>
              </a:lnSpc>
              <a:spcBef>
                <a:spcPts val="0"/>
              </a:spcBef>
              <a:buFontTx/>
              <a:buNone/>
              <a:defRPr sz="1400">
                <a:solidFill>
                  <a:srgbClr val="42C0F2"/>
                </a:solidFill>
              </a:defRPr>
            </a:lvl3pPr>
            <a:lvl4pPr>
              <a:spcBef>
                <a:spcPts val="0"/>
              </a:spcBef>
              <a:defRPr/>
            </a:lvl4pPr>
            <a:lvl5pPr>
              <a:spcBef>
                <a:spcPts val="0"/>
              </a:spcBef>
              <a:defRPr/>
            </a:lvl5pPr>
          </a:lstStyle>
          <a:p>
            <a:pPr lvl="0"/>
            <a:r>
              <a:rPr lang="de-DE" dirty="0"/>
              <a:t>07</a:t>
            </a:r>
          </a:p>
          <a:p>
            <a:pPr lvl="1"/>
            <a:r>
              <a:rPr lang="de-DE" dirty="0"/>
              <a:t>Zweite Ebene</a:t>
            </a:r>
          </a:p>
          <a:p>
            <a:pPr lvl="2"/>
            <a:r>
              <a:rPr lang="de-DE" dirty="0"/>
              <a:t>Dritte Ebene</a:t>
            </a:r>
          </a:p>
        </p:txBody>
      </p:sp>
      <p:sp>
        <p:nvSpPr>
          <p:cNvPr id="20" name="Textplatzhalter 12">
            <a:extLst>
              <a:ext uri="{FF2B5EF4-FFF2-40B4-BE49-F238E27FC236}">
                <a16:creationId xmlns:a16="http://schemas.microsoft.com/office/drawing/2014/main" id="{6A339C9E-737C-4898-6733-23632E30210D}"/>
              </a:ext>
            </a:extLst>
          </p:cNvPr>
          <p:cNvSpPr>
            <a:spLocks noGrp="1"/>
          </p:cNvSpPr>
          <p:nvPr>
            <p:ph type="body" sz="quarter" idx="21" hasCustomPrompt="1"/>
          </p:nvPr>
        </p:nvSpPr>
        <p:spPr>
          <a:xfrm>
            <a:off x="8966145" y="4193960"/>
            <a:ext cx="2528888" cy="1978025"/>
          </a:xfrm>
          <a:solidFill>
            <a:srgbClr val="42C0F2"/>
          </a:solidFill>
        </p:spPr>
        <p:txBody>
          <a:bodyPr lIns="180000" tIns="180000" rIns="108000"/>
          <a:lstStyle>
            <a:lvl1pPr marL="0" indent="136525">
              <a:spcBef>
                <a:spcPts val="0"/>
              </a:spcBef>
              <a:spcAft>
                <a:spcPts val="900"/>
              </a:spcAft>
              <a:tabLst/>
              <a:defRPr sz="3600">
                <a:solidFill>
                  <a:srgbClr val="032352"/>
                </a:solidFill>
                <a:latin typeface="Söhne Breit Halbfett" panose="020B0705030202060203" pitchFamily="34" charset="77"/>
              </a:defRPr>
            </a:lvl1pPr>
            <a:lvl2pPr marL="108000" indent="0">
              <a:lnSpc>
                <a:spcPct val="95000"/>
              </a:lnSpc>
              <a:spcBef>
                <a:spcPts val="0"/>
              </a:spcBef>
              <a:buFontTx/>
              <a:buNone/>
              <a:tabLst/>
              <a:defRPr sz="1400" b="0" i="0">
                <a:solidFill>
                  <a:srgbClr val="032352"/>
                </a:solidFill>
                <a:latin typeface="Söhne Kräftig" panose="020B0503030202060203" pitchFamily="34" charset="77"/>
              </a:defRPr>
            </a:lvl2pPr>
            <a:lvl3pPr marL="108000" indent="0">
              <a:lnSpc>
                <a:spcPct val="95000"/>
              </a:lnSpc>
              <a:spcBef>
                <a:spcPts val="0"/>
              </a:spcBef>
              <a:buFontTx/>
              <a:buNone/>
              <a:defRPr sz="1400">
                <a:solidFill>
                  <a:srgbClr val="032352"/>
                </a:solidFill>
              </a:defRPr>
            </a:lvl3pPr>
            <a:lvl4pPr>
              <a:spcBef>
                <a:spcPts val="0"/>
              </a:spcBef>
              <a:defRPr/>
            </a:lvl4pPr>
            <a:lvl5pPr>
              <a:spcBef>
                <a:spcPts val="0"/>
              </a:spcBef>
              <a:defRPr/>
            </a:lvl5pPr>
          </a:lstStyle>
          <a:p>
            <a:pPr lvl="0"/>
            <a:r>
              <a:rPr lang="de-DE" dirty="0"/>
              <a:t>08</a:t>
            </a:r>
          </a:p>
          <a:p>
            <a:pPr lvl="1"/>
            <a:r>
              <a:rPr lang="de-DE" dirty="0"/>
              <a:t>Zweite Ebene</a:t>
            </a:r>
          </a:p>
          <a:p>
            <a:pPr lvl="2"/>
            <a:r>
              <a:rPr lang="de-DE" dirty="0"/>
              <a:t>Dritte Ebene</a:t>
            </a:r>
          </a:p>
        </p:txBody>
      </p:sp>
    </p:spTree>
    <p:extLst>
      <p:ext uri="{BB962C8B-B14F-4D97-AF65-F5344CB8AC3E}">
        <p14:creationId xmlns:p14="http://schemas.microsoft.com/office/powerpoint/2010/main" val="223934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D07FD-6EF0-1CDA-5E8C-2FAC6E391A24}"/>
              </a:ext>
            </a:extLst>
          </p:cNvPr>
          <p:cNvSpPr>
            <a:spLocks noGrp="1"/>
          </p:cNvSpPr>
          <p:nvPr>
            <p:ph type="title"/>
          </p:nvPr>
        </p:nvSpPr>
        <p:spPr>
          <a:xfrm>
            <a:off x="1676400" y="1236253"/>
            <a:ext cx="9821442" cy="498598"/>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A583C50A-38D1-C82D-6244-5F1932C3F6AD}"/>
              </a:ext>
            </a:extLst>
          </p:cNvPr>
          <p:cNvSpPr>
            <a:spLocks noGrp="1"/>
          </p:cNvSpPr>
          <p:nvPr>
            <p:ph idx="1"/>
          </p:nvPr>
        </p:nvSpPr>
        <p:spPr>
          <a:xfrm>
            <a:off x="1676400" y="2480441"/>
            <a:ext cx="9821442" cy="31413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Datumsplatzhalter 3">
            <a:extLst>
              <a:ext uri="{FF2B5EF4-FFF2-40B4-BE49-F238E27FC236}">
                <a16:creationId xmlns:a16="http://schemas.microsoft.com/office/drawing/2014/main" id="{AC9109ED-2570-DA87-1185-5BB8F50615B7}"/>
              </a:ext>
            </a:extLst>
          </p:cNvPr>
          <p:cNvSpPr>
            <a:spLocks noGrp="1"/>
          </p:cNvSpPr>
          <p:nvPr>
            <p:ph type="dt" sz="half" idx="10"/>
          </p:nvPr>
        </p:nvSpPr>
        <p:spPr/>
        <p:txBody>
          <a:bodyPr/>
          <a:lstStyle/>
          <a:p>
            <a:fld id="{97D00A96-A79F-D24D-90FF-8C9D4F779F59}" type="datetimeFigureOut">
              <a:rPr lang="de-AT" smtClean="0"/>
              <a:t>07.02.2026</a:t>
            </a:fld>
            <a:endParaRPr lang="de-AT"/>
          </a:p>
        </p:txBody>
      </p:sp>
      <p:sp>
        <p:nvSpPr>
          <p:cNvPr id="5" name="Fußzeilenplatzhalter 4">
            <a:extLst>
              <a:ext uri="{FF2B5EF4-FFF2-40B4-BE49-F238E27FC236}">
                <a16:creationId xmlns:a16="http://schemas.microsoft.com/office/drawing/2014/main" id="{4D9A0047-A9E3-B4BF-4BF3-76DC1646B39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F5B02D1-7842-4989-DA39-D9EBE52666B2}"/>
              </a:ext>
            </a:extLst>
          </p:cNvPr>
          <p:cNvSpPr>
            <a:spLocks noGrp="1"/>
          </p:cNvSpPr>
          <p:nvPr>
            <p:ph type="sldNum" sz="quarter" idx="12"/>
          </p:nvPr>
        </p:nvSpPr>
        <p:spPr/>
        <p:txBody>
          <a:bodyPr/>
          <a:lstStyle/>
          <a:p>
            <a:fld id="{61E53836-A3D9-8940-A8F9-33A6F3556D25}" type="slidenum">
              <a:rPr lang="de-AT" smtClean="0"/>
              <a:t>‹Nr.›</a:t>
            </a:fld>
            <a:endParaRPr lang="de-AT"/>
          </a:p>
        </p:txBody>
      </p:sp>
      <p:sp>
        <p:nvSpPr>
          <p:cNvPr id="7" name="Textplatzhalter 9">
            <a:extLst>
              <a:ext uri="{FF2B5EF4-FFF2-40B4-BE49-F238E27FC236}">
                <a16:creationId xmlns:a16="http://schemas.microsoft.com/office/drawing/2014/main" id="{6EF748B8-CE07-30D1-D38C-EF17F7DC08B9}"/>
              </a:ext>
            </a:extLst>
          </p:cNvPr>
          <p:cNvSpPr>
            <a:spLocks noGrp="1"/>
          </p:cNvSpPr>
          <p:nvPr>
            <p:ph type="body" sz="quarter" idx="13" hasCustomPrompt="1"/>
          </p:nvPr>
        </p:nvSpPr>
        <p:spPr>
          <a:xfrm>
            <a:off x="1694576" y="1685087"/>
            <a:ext cx="7759148" cy="454577"/>
          </a:xfrm>
        </p:spPr>
        <p:txBody>
          <a:bodyPr lIns="0" tIns="0" rIns="0" bIns="0">
            <a:normAutofit/>
          </a:bodyPr>
          <a:lstStyle>
            <a:lvl1pPr marL="0" indent="0">
              <a:buNone/>
              <a:defRPr sz="1800">
                <a:solidFill>
                  <a:srgbClr val="0323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Hier steht eine </a:t>
            </a:r>
            <a:r>
              <a:rPr lang="de-DE" dirty="0" err="1"/>
              <a:t>Subline</a:t>
            </a:r>
            <a:endParaRPr lang="de-AT" dirty="0"/>
          </a:p>
        </p:txBody>
      </p:sp>
    </p:spTree>
    <p:extLst>
      <p:ext uri="{BB962C8B-B14F-4D97-AF65-F5344CB8AC3E}">
        <p14:creationId xmlns:p14="http://schemas.microsoft.com/office/powerpoint/2010/main" val="323446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FF8CE50-A524-33CF-AFF2-BDC1E51BDAF7}"/>
              </a:ext>
            </a:extLst>
          </p:cNvPr>
          <p:cNvSpPr>
            <a:spLocks noGrp="1"/>
          </p:cNvSpPr>
          <p:nvPr>
            <p:ph type="dt" sz="half" idx="10"/>
          </p:nvPr>
        </p:nvSpPr>
        <p:spPr/>
        <p:txBody>
          <a:bodyPr/>
          <a:lstStyle/>
          <a:p>
            <a:fld id="{97D00A96-A79F-D24D-90FF-8C9D4F779F59}" type="datetimeFigureOut">
              <a:rPr lang="de-AT" smtClean="0"/>
              <a:t>07.02.2026</a:t>
            </a:fld>
            <a:endParaRPr lang="de-AT"/>
          </a:p>
        </p:txBody>
      </p:sp>
      <p:sp>
        <p:nvSpPr>
          <p:cNvPr id="5" name="Fußzeilenplatzhalter 4">
            <a:extLst>
              <a:ext uri="{FF2B5EF4-FFF2-40B4-BE49-F238E27FC236}">
                <a16:creationId xmlns:a16="http://schemas.microsoft.com/office/drawing/2014/main" id="{470FD6F1-540B-EB73-C476-A9EE4CF9BC3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F80A13-D404-C68D-06FC-060E17E0DE4A}"/>
              </a:ext>
            </a:extLst>
          </p:cNvPr>
          <p:cNvSpPr>
            <a:spLocks noGrp="1"/>
          </p:cNvSpPr>
          <p:nvPr>
            <p:ph type="sldNum" sz="quarter" idx="12"/>
          </p:nvPr>
        </p:nvSpPr>
        <p:spPr/>
        <p:txBody>
          <a:bodyPr/>
          <a:lstStyle/>
          <a:p>
            <a:fld id="{61E53836-A3D9-8940-A8F9-33A6F3556D25}" type="slidenum">
              <a:rPr lang="de-AT" smtClean="0"/>
              <a:t>‹Nr.›</a:t>
            </a:fld>
            <a:endParaRPr lang="de-AT"/>
          </a:p>
        </p:txBody>
      </p:sp>
      <p:sp>
        <p:nvSpPr>
          <p:cNvPr id="7" name="Inhaltsplatzhalter 2">
            <a:extLst>
              <a:ext uri="{FF2B5EF4-FFF2-40B4-BE49-F238E27FC236}">
                <a16:creationId xmlns:a16="http://schemas.microsoft.com/office/drawing/2014/main" id="{E253D756-CE92-A2AA-D31E-932E2171EA92}"/>
              </a:ext>
            </a:extLst>
          </p:cNvPr>
          <p:cNvSpPr>
            <a:spLocks noGrp="1"/>
          </p:cNvSpPr>
          <p:nvPr>
            <p:ph idx="1"/>
          </p:nvPr>
        </p:nvSpPr>
        <p:spPr>
          <a:xfrm>
            <a:off x="1676400" y="1208690"/>
            <a:ext cx="9821442" cy="44130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388568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D07FD-6EF0-1CDA-5E8C-2FAC6E391A24}"/>
              </a:ext>
            </a:extLst>
          </p:cNvPr>
          <p:cNvSpPr>
            <a:spLocks noGrp="1"/>
          </p:cNvSpPr>
          <p:nvPr>
            <p:ph type="title"/>
          </p:nvPr>
        </p:nvSpPr>
        <p:spPr>
          <a:xfrm>
            <a:off x="1676400" y="1236253"/>
            <a:ext cx="9821442" cy="498598"/>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A583C50A-38D1-C82D-6244-5F1932C3F6AD}"/>
              </a:ext>
            </a:extLst>
          </p:cNvPr>
          <p:cNvSpPr>
            <a:spLocks noGrp="1"/>
          </p:cNvSpPr>
          <p:nvPr>
            <p:ph idx="1" hasCustomPrompt="1"/>
          </p:nvPr>
        </p:nvSpPr>
        <p:spPr>
          <a:xfrm>
            <a:off x="1676400" y="2480441"/>
            <a:ext cx="9821442" cy="3141306"/>
          </a:xfrm>
        </p:spPr>
        <p:txBody>
          <a:bodyPr/>
          <a:lstStyle/>
          <a:p>
            <a:pPr lvl="1"/>
            <a:r>
              <a:rPr lang="de-DE" dirty="0"/>
              <a:t>Zweite Ebene</a:t>
            </a:r>
          </a:p>
          <a:p>
            <a:pPr lvl="2"/>
            <a:r>
              <a:rPr lang="de-DE" dirty="0"/>
              <a:t>Dritte Ebene</a:t>
            </a:r>
            <a:endParaRPr lang="de-AT" dirty="0"/>
          </a:p>
        </p:txBody>
      </p:sp>
      <p:sp>
        <p:nvSpPr>
          <p:cNvPr id="4" name="Datumsplatzhalter 3">
            <a:extLst>
              <a:ext uri="{FF2B5EF4-FFF2-40B4-BE49-F238E27FC236}">
                <a16:creationId xmlns:a16="http://schemas.microsoft.com/office/drawing/2014/main" id="{AC9109ED-2570-DA87-1185-5BB8F50615B7}"/>
              </a:ext>
            </a:extLst>
          </p:cNvPr>
          <p:cNvSpPr>
            <a:spLocks noGrp="1"/>
          </p:cNvSpPr>
          <p:nvPr>
            <p:ph type="dt" sz="half" idx="10"/>
          </p:nvPr>
        </p:nvSpPr>
        <p:spPr/>
        <p:txBody>
          <a:bodyPr/>
          <a:lstStyle/>
          <a:p>
            <a:fld id="{97D00A96-A79F-D24D-90FF-8C9D4F779F59}" type="datetimeFigureOut">
              <a:rPr lang="de-AT" smtClean="0"/>
              <a:t>07.02.2026</a:t>
            </a:fld>
            <a:endParaRPr lang="de-AT"/>
          </a:p>
        </p:txBody>
      </p:sp>
      <p:sp>
        <p:nvSpPr>
          <p:cNvPr id="5" name="Fußzeilenplatzhalter 4">
            <a:extLst>
              <a:ext uri="{FF2B5EF4-FFF2-40B4-BE49-F238E27FC236}">
                <a16:creationId xmlns:a16="http://schemas.microsoft.com/office/drawing/2014/main" id="{4D9A0047-A9E3-B4BF-4BF3-76DC1646B39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F5B02D1-7842-4989-DA39-D9EBE52666B2}"/>
              </a:ext>
            </a:extLst>
          </p:cNvPr>
          <p:cNvSpPr>
            <a:spLocks noGrp="1"/>
          </p:cNvSpPr>
          <p:nvPr>
            <p:ph type="sldNum" sz="quarter" idx="12"/>
          </p:nvPr>
        </p:nvSpPr>
        <p:spPr/>
        <p:txBody>
          <a:bodyPr/>
          <a:lstStyle/>
          <a:p>
            <a:fld id="{61E53836-A3D9-8940-A8F9-33A6F3556D25}" type="slidenum">
              <a:rPr lang="de-AT" smtClean="0"/>
              <a:t>‹Nr.›</a:t>
            </a:fld>
            <a:endParaRPr lang="de-AT"/>
          </a:p>
        </p:txBody>
      </p:sp>
      <p:sp>
        <p:nvSpPr>
          <p:cNvPr id="7" name="Textplatzhalter 9">
            <a:extLst>
              <a:ext uri="{FF2B5EF4-FFF2-40B4-BE49-F238E27FC236}">
                <a16:creationId xmlns:a16="http://schemas.microsoft.com/office/drawing/2014/main" id="{6EF748B8-CE07-30D1-D38C-EF17F7DC08B9}"/>
              </a:ext>
            </a:extLst>
          </p:cNvPr>
          <p:cNvSpPr>
            <a:spLocks noGrp="1"/>
          </p:cNvSpPr>
          <p:nvPr>
            <p:ph type="body" sz="quarter" idx="13" hasCustomPrompt="1"/>
          </p:nvPr>
        </p:nvSpPr>
        <p:spPr>
          <a:xfrm>
            <a:off x="1694576" y="1685087"/>
            <a:ext cx="7759148" cy="454577"/>
          </a:xfrm>
        </p:spPr>
        <p:txBody>
          <a:bodyPr lIns="0" tIns="0" rIns="0" bIns="0">
            <a:normAutofit/>
          </a:bodyPr>
          <a:lstStyle>
            <a:lvl1pPr marL="0" indent="0">
              <a:buNone/>
              <a:defRPr sz="1800">
                <a:solidFill>
                  <a:srgbClr val="0323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Hier steht eine </a:t>
            </a:r>
            <a:r>
              <a:rPr lang="de-DE" dirty="0" err="1"/>
              <a:t>Subline</a:t>
            </a:r>
            <a:endParaRPr lang="de-AT" dirty="0"/>
          </a:p>
        </p:txBody>
      </p:sp>
    </p:spTree>
    <p:extLst>
      <p:ext uri="{BB962C8B-B14F-4D97-AF65-F5344CB8AC3E}">
        <p14:creationId xmlns:p14="http://schemas.microsoft.com/office/powerpoint/2010/main" val="150611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D07FD-6EF0-1CDA-5E8C-2FAC6E391A24}"/>
              </a:ext>
            </a:extLst>
          </p:cNvPr>
          <p:cNvSpPr>
            <a:spLocks noGrp="1"/>
          </p:cNvSpPr>
          <p:nvPr>
            <p:ph type="title"/>
          </p:nvPr>
        </p:nvSpPr>
        <p:spPr>
          <a:xfrm>
            <a:off x="1676400" y="1236253"/>
            <a:ext cx="5113283" cy="498598"/>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A583C50A-38D1-C82D-6244-5F1932C3F6AD}"/>
              </a:ext>
            </a:extLst>
          </p:cNvPr>
          <p:cNvSpPr>
            <a:spLocks noGrp="1"/>
          </p:cNvSpPr>
          <p:nvPr>
            <p:ph idx="1"/>
          </p:nvPr>
        </p:nvSpPr>
        <p:spPr>
          <a:xfrm>
            <a:off x="1676400" y="2480441"/>
            <a:ext cx="5131459" cy="31413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Datumsplatzhalter 3">
            <a:extLst>
              <a:ext uri="{FF2B5EF4-FFF2-40B4-BE49-F238E27FC236}">
                <a16:creationId xmlns:a16="http://schemas.microsoft.com/office/drawing/2014/main" id="{AC9109ED-2570-DA87-1185-5BB8F50615B7}"/>
              </a:ext>
            </a:extLst>
          </p:cNvPr>
          <p:cNvSpPr>
            <a:spLocks noGrp="1"/>
          </p:cNvSpPr>
          <p:nvPr>
            <p:ph type="dt" sz="half" idx="10"/>
          </p:nvPr>
        </p:nvSpPr>
        <p:spPr/>
        <p:txBody>
          <a:bodyPr/>
          <a:lstStyle/>
          <a:p>
            <a:fld id="{97D00A96-A79F-D24D-90FF-8C9D4F779F59}" type="datetimeFigureOut">
              <a:rPr lang="de-AT" smtClean="0"/>
              <a:t>07.02.2026</a:t>
            </a:fld>
            <a:endParaRPr lang="de-AT"/>
          </a:p>
        </p:txBody>
      </p:sp>
      <p:sp>
        <p:nvSpPr>
          <p:cNvPr id="5" name="Fußzeilenplatzhalter 4">
            <a:extLst>
              <a:ext uri="{FF2B5EF4-FFF2-40B4-BE49-F238E27FC236}">
                <a16:creationId xmlns:a16="http://schemas.microsoft.com/office/drawing/2014/main" id="{4D9A0047-A9E3-B4BF-4BF3-76DC1646B39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F5B02D1-7842-4989-DA39-D9EBE52666B2}"/>
              </a:ext>
            </a:extLst>
          </p:cNvPr>
          <p:cNvSpPr>
            <a:spLocks noGrp="1"/>
          </p:cNvSpPr>
          <p:nvPr>
            <p:ph type="sldNum" sz="quarter" idx="12"/>
          </p:nvPr>
        </p:nvSpPr>
        <p:spPr/>
        <p:txBody>
          <a:bodyPr/>
          <a:lstStyle/>
          <a:p>
            <a:fld id="{61E53836-A3D9-8940-A8F9-33A6F3556D25}" type="slidenum">
              <a:rPr lang="de-AT" smtClean="0"/>
              <a:t>‹Nr.›</a:t>
            </a:fld>
            <a:endParaRPr lang="de-AT"/>
          </a:p>
        </p:txBody>
      </p:sp>
      <p:sp>
        <p:nvSpPr>
          <p:cNvPr id="7" name="Textplatzhalter 9">
            <a:extLst>
              <a:ext uri="{FF2B5EF4-FFF2-40B4-BE49-F238E27FC236}">
                <a16:creationId xmlns:a16="http://schemas.microsoft.com/office/drawing/2014/main" id="{6EF748B8-CE07-30D1-D38C-EF17F7DC08B9}"/>
              </a:ext>
            </a:extLst>
          </p:cNvPr>
          <p:cNvSpPr>
            <a:spLocks noGrp="1"/>
          </p:cNvSpPr>
          <p:nvPr>
            <p:ph type="body" sz="quarter" idx="13" hasCustomPrompt="1"/>
          </p:nvPr>
        </p:nvSpPr>
        <p:spPr>
          <a:xfrm>
            <a:off x="1694576" y="1685087"/>
            <a:ext cx="5113283" cy="454577"/>
          </a:xfrm>
        </p:spPr>
        <p:txBody>
          <a:bodyPr lIns="0" tIns="0" rIns="0" bIns="0">
            <a:normAutofit/>
          </a:bodyPr>
          <a:lstStyle>
            <a:lvl1pPr marL="0" indent="0">
              <a:buNone/>
              <a:defRPr sz="1800">
                <a:solidFill>
                  <a:srgbClr val="0323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Hier steht eine </a:t>
            </a:r>
            <a:r>
              <a:rPr lang="de-DE" dirty="0" err="1"/>
              <a:t>Subline</a:t>
            </a:r>
            <a:endParaRPr lang="de-AT" dirty="0"/>
          </a:p>
        </p:txBody>
      </p:sp>
      <p:sp>
        <p:nvSpPr>
          <p:cNvPr id="9" name="Bildplatzhalter 8">
            <a:extLst>
              <a:ext uri="{FF2B5EF4-FFF2-40B4-BE49-F238E27FC236}">
                <a16:creationId xmlns:a16="http://schemas.microsoft.com/office/drawing/2014/main" id="{FBE1CAB4-5EDD-0B06-D52F-1B5DB251EABE}"/>
              </a:ext>
            </a:extLst>
          </p:cNvPr>
          <p:cNvSpPr>
            <a:spLocks noGrp="1"/>
          </p:cNvSpPr>
          <p:nvPr>
            <p:ph type="pic" sz="quarter" idx="14"/>
          </p:nvPr>
        </p:nvSpPr>
        <p:spPr>
          <a:xfrm>
            <a:off x="6946900" y="0"/>
            <a:ext cx="5245100" cy="6169025"/>
          </a:xfrm>
          <a:blipFill>
            <a:blip r:embed="rId3"/>
            <a:stretch>
              <a:fillRect l="-19828" t="-17032" r="-17034" b="-19831"/>
            </a:stretch>
          </a:blipFill>
        </p:spPr>
        <p:txBody>
          <a:bodyPr/>
          <a:lstStyle/>
          <a:p>
            <a:r>
              <a:rPr lang="de-DE"/>
              <a:t>Bild durch Klicken auf Symbol hinzufügen</a:t>
            </a:r>
            <a:endParaRPr lang="de-AT"/>
          </a:p>
        </p:txBody>
      </p:sp>
    </p:spTree>
    <p:extLst>
      <p:ext uri="{BB962C8B-B14F-4D97-AF65-F5344CB8AC3E}">
        <p14:creationId xmlns:p14="http://schemas.microsoft.com/office/powerpoint/2010/main" val="132813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FBE1CAB4-5EDD-0B06-D52F-1B5DB251EABE}"/>
              </a:ext>
            </a:extLst>
          </p:cNvPr>
          <p:cNvSpPr>
            <a:spLocks noGrp="1"/>
          </p:cNvSpPr>
          <p:nvPr>
            <p:ph type="pic" sz="quarter" idx="14"/>
          </p:nvPr>
        </p:nvSpPr>
        <p:spPr>
          <a:xfrm>
            <a:off x="0" y="0"/>
            <a:ext cx="6096000" cy="6169025"/>
          </a:xfrm>
          <a:blipFill>
            <a:blip r:embed="rId3"/>
            <a:srcRect/>
            <a:stretch>
              <a:fillRect t="-18399" r="-20973" b="-60915"/>
            </a:stretch>
          </a:blipFill>
        </p:spPr>
        <p:txBody>
          <a:bodyPr/>
          <a:lstStyle/>
          <a:p>
            <a:r>
              <a:rPr lang="de-DE"/>
              <a:t>Bild durch Klicken auf Symbol hinzufügen</a:t>
            </a:r>
            <a:endParaRPr lang="de-AT"/>
          </a:p>
        </p:txBody>
      </p:sp>
      <p:sp>
        <p:nvSpPr>
          <p:cNvPr id="2" name="Titel 1">
            <a:extLst>
              <a:ext uri="{FF2B5EF4-FFF2-40B4-BE49-F238E27FC236}">
                <a16:creationId xmlns:a16="http://schemas.microsoft.com/office/drawing/2014/main" id="{3C7D07FD-6EF0-1CDA-5E8C-2FAC6E391A24}"/>
              </a:ext>
            </a:extLst>
          </p:cNvPr>
          <p:cNvSpPr>
            <a:spLocks noGrp="1"/>
          </p:cNvSpPr>
          <p:nvPr>
            <p:ph type="title"/>
          </p:nvPr>
        </p:nvSpPr>
        <p:spPr>
          <a:xfrm>
            <a:off x="6679324" y="1236253"/>
            <a:ext cx="5113283" cy="498598"/>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A583C50A-38D1-C82D-6244-5F1932C3F6AD}"/>
              </a:ext>
            </a:extLst>
          </p:cNvPr>
          <p:cNvSpPr>
            <a:spLocks noGrp="1"/>
          </p:cNvSpPr>
          <p:nvPr>
            <p:ph idx="1"/>
          </p:nvPr>
        </p:nvSpPr>
        <p:spPr>
          <a:xfrm>
            <a:off x="6679324" y="2480441"/>
            <a:ext cx="5131459" cy="31413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Datumsplatzhalter 3">
            <a:extLst>
              <a:ext uri="{FF2B5EF4-FFF2-40B4-BE49-F238E27FC236}">
                <a16:creationId xmlns:a16="http://schemas.microsoft.com/office/drawing/2014/main" id="{AC9109ED-2570-DA87-1185-5BB8F50615B7}"/>
              </a:ext>
            </a:extLst>
          </p:cNvPr>
          <p:cNvSpPr>
            <a:spLocks noGrp="1"/>
          </p:cNvSpPr>
          <p:nvPr>
            <p:ph type="dt" sz="half" idx="10"/>
          </p:nvPr>
        </p:nvSpPr>
        <p:spPr/>
        <p:txBody>
          <a:bodyPr/>
          <a:lstStyle/>
          <a:p>
            <a:fld id="{97D00A96-A79F-D24D-90FF-8C9D4F779F59}" type="datetimeFigureOut">
              <a:rPr lang="de-AT" smtClean="0"/>
              <a:t>07.02.2026</a:t>
            </a:fld>
            <a:endParaRPr lang="de-AT"/>
          </a:p>
        </p:txBody>
      </p:sp>
      <p:sp>
        <p:nvSpPr>
          <p:cNvPr id="5" name="Fußzeilenplatzhalter 4">
            <a:extLst>
              <a:ext uri="{FF2B5EF4-FFF2-40B4-BE49-F238E27FC236}">
                <a16:creationId xmlns:a16="http://schemas.microsoft.com/office/drawing/2014/main" id="{4D9A0047-A9E3-B4BF-4BF3-76DC1646B39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F5B02D1-7842-4989-DA39-D9EBE52666B2}"/>
              </a:ext>
            </a:extLst>
          </p:cNvPr>
          <p:cNvSpPr>
            <a:spLocks noGrp="1"/>
          </p:cNvSpPr>
          <p:nvPr>
            <p:ph type="sldNum" sz="quarter" idx="12"/>
          </p:nvPr>
        </p:nvSpPr>
        <p:spPr/>
        <p:txBody>
          <a:bodyPr/>
          <a:lstStyle/>
          <a:p>
            <a:fld id="{61E53836-A3D9-8940-A8F9-33A6F3556D25}" type="slidenum">
              <a:rPr lang="de-AT" smtClean="0"/>
              <a:t>‹Nr.›</a:t>
            </a:fld>
            <a:endParaRPr lang="de-AT"/>
          </a:p>
        </p:txBody>
      </p:sp>
      <p:sp>
        <p:nvSpPr>
          <p:cNvPr id="7" name="Textplatzhalter 9">
            <a:extLst>
              <a:ext uri="{FF2B5EF4-FFF2-40B4-BE49-F238E27FC236}">
                <a16:creationId xmlns:a16="http://schemas.microsoft.com/office/drawing/2014/main" id="{6EF748B8-CE07-30D1-D38C-EF17F7DC08B9}"/>
              </a:ext>
            </a:extLst>
          </p:cNvPr>
          <p:cNvSpPr>
            <a:spLocks noGrp="1"/>
          </p:cNvSpPr>
          <p:nvPr>
            <p:ph type="body" sz="quarter" idx="13" hasCustomPrompt="1"/>
          </p:nvPr>
        </p:nvSpPr>
        <p:spPr>
          <a:xfrm>
            <a:off x="6679323" y="1685087"/>
            <a:ext cx="5113283" cy="454577"/>
          </a:xfrm>
        </p:spPr>
        <p:txBody>
          <a:bodyPr lIns="0" tIns="0" rIns="0" bIns="0">
            <a:normAutofit/>
          </a:bodyPr>
          <a:lstStyle>
            <a:lvl1pPr marL="0" indent="0">
              <a:buNone/>
              <a:defRPr sz="1800">
                <a:solidFill>
                  <a:srgbClr val="0323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Hier steht eine </a:t>
            </a:r>
            <a:r>
              <a:rPr lang="de-DE" dirty="0" err="1"/>
              <a:t>Subline</a:t>
            </a:r>
            <a:endParaRPr lang="de-AT" dirty="0"/>
          </a:p>
        </p:txBody>
      </p:sp>
      <p:pic>
        <p:nvPicPr>
          <p:cNvPr id="8" name="Grafik 7" descr="Ein Bild, das Schrift, Grafiken, Screenshot, Text enthält.&#10;&#10;Automatisch generierte Beschreibung">
            <a:extLst>
              <a:ext uri="{FF2B5EF4-FFF2-40B4-BE49-F238E27FC236}">
                <a16:creationId xmlns:a16="http://schemas.microsoft.com/office/drawing/2014/main" id="{609BEF1F-96BF-13E7-92C8-C5EAE99C1189}"/>
              </a:ext>
            </a:extLst>
          </p:cNvPr>
          <p:cNvPicPr>
            <a:picLocks noChangeAspect="1"/>
          </p:cNvPicPr>
          <p:nvPr userDrawn="1"/>
        </p:nvPicPr>
        <p:blipFill>
          <a:blip r:embed="rId4"/>
          <a:stretch>
            <a:fillRect/>
          </a:stretch>
        </p:blipFill>
        <p:spPr>
          <a:xfrm>
            <a:off x="1388133" y="682187"/>
            <a:ext cx="1259818" cy="209538"/>
          </a:xfrm>
          <a:prstGeom prst="rect">
            <a:avLst/>
          </a:prstGeom>
        </p:spPr>
      </p:pic>
    </p:spTree>
    <p:extLst>
      <p:ext uri="{BB962C8B-B14F-4D97-AF65-F5344CB8AC3E}">
        <p14:creationId xmlns:p14="http://schemas.microsoft.com/office/powerpoint/2010/main" val="144351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0BE54FE-BA09-CD79-0595-96591C11FCC5}"/>
              </a:ext>
            </a:extLst>
          </p:cNvPr>
          <p:cNvSpPr>
            <a:spLocks noGrp="1"/>
          </p:cNvSpPr>
          <p:nvPr>
            <p:ph type="title"/>
          </p:nvPr>
        </p:nvSpPr>
        <p:spPr>
          <a:xfrm>
            <a:off x="1676400" y="1236253"/>
            <a:ext cx="9677400" cy="498598"/>
          </a:xfrm>
          <a:prstGeom prst="rect">
            <a:avLst/>
          </a:prstGeom>
        </p:spPr>
        <p:txBody>
          <a:bodyPr vert="horz" wrap="square" lIns="0" tIns="0" rIns="0" bIns="0" rtlCol="0" anchor="t" anchorCtr="0">
            <a:spAutoFit/>
          </a:bodyPr>
          <a:lstStyle/>
          <a:p>
            <a:r>
              <a:rPr lang="de-AT" dirty="0"/>
              <a:t>HEADLINE</a:t>
            </a:r>
          </a:p>
        </p:txBody>
      </p:sp>
      <p:sp>
        <p:nvSpPr>
          <p:cNvPr id="3" name="Textplatzhalter 2">
            <a:extLst>
              <a:ext uri="{FF2B5EF4-FFF2-40B4-BE49-F238E27FC236}">
                <a16:creationId xmlns:a16="http://schemas.microsoft.com/office/drawing/2014/main" id="{1A7323AF-C94B-AE5E-DA97-BF39279D1451}"/>
              </a:ext>
            </a:extLst>
          </p:cNvPr>
          <p:cNvSpPr>
            <a:spLocks noGrp="1"/>
          </p:cNvSpPr>
          <p:nvPr>
            <p:ph type="body" idx="1"/>
          </p:nvPr>
        </p:nvSpPr>
        <p:spPr>
          <a:xfrm>
            <a:off x="1676400" y="2754559"/>
            <a:ext cx="10515600" cy="2867188"/>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endParaRPr lang="de-AT" dirty="0"/>
          </a:p>
        </p:txBody>
      </p:sp>
      <p:sp>
        <p:nvSpPr>
          <p:cNvPr id="4" name="Datumsplatzhalter 3">
            <a:extLst>
              <a:ext uri="{FF2B5EF4-FFF2-40B4-BE49-F238E27FC236}">
                <a16:creationId xmlns:a16="http://schemas.microsoft.com/office/drawing/2014/main" id="{A52DC5A7-AE09-EC0F-54F4-08B6BDAADD6D}"/>
              </a:ext>
            </a:extLst>
          </p:cNvPr>
          <p:cNvSpPr>
            <a:spLocks noGrp="1"/>
          </p:cNvSpPr>
          <p:nvPr>
            <p:ph type="dt" sz="half" idx="2"/>
          </p:nvPr>
        </p:nvSpPr>
        <p:spPr>
          <a:xfrm>
            <a:off x="8610599" y="6338652"/>
            <a:ext cx="2887243" cy="367200"/>
          </a:xfrm>
          <a:prstGeom prst="rect">
            <a:avLst/>
          </a:prstGeom>
        </p:spPr>
        <p:txBody>
          <a:bodyPr vert="horz" lIns="0" tIns="0" rIns="0" bIns="0" rtlCol="0" anchor="t" anchorCtr="0"/>
          <a:lstStyle>
            <a:lvl1pPr algn="r">
              <a:defRPr sz="900" b="0" i="0">
                <a:solidFill>
                  <a:srgbClr val="032352"/>
                </a:solidFill>
                <a:latin typeface="Söhne" panose="020B0503030202060203" pitchFamily="34" charset="77"/>
              </a:defRPr>
            </a:lvl1pPr>
          </a:lstStyle>
          <a:p>
            <a:fld id="{97D00A96-A79F-D24D-90FF-8C9D4F779F59}" type="datetimeFigureOut">
              <a:rPr lang="de-AT" smtClean="0"/>
              <a:pPr/>
              <a:t>07.02.2026</a:t>
            </a:fld>
            <a:endParaRPr lang="de-AT" dirty="0"/>
          </a:p>
        </p:txBody>
      </p:sp>
      <p:sp>
        <p:nvSpPr>
          <p:cNvPr id="5" name="Fußzeilenplatzhalter 4">
            <a:extLst>
              <a:ext uri="{FF2B5EF4-FFF2-40B4-BE49-F238E27FC236}">
                <a16:creationId xmlns:a16="http://schemas.microsoft.com/office/drawing/2014/main" id="{7E1C5540-7079-5DA3-A62A-AC0AE642B210}"/>
              </a:ext>
            </a:extLst>
          </p:cNvPr>
          <p:cNvSpPr>
            <a:spLocks noGrp="1"/>
          </p:cNvSpPr>
          <p:nvPr>
            <p:ph type="ftr" sz="quarter" idx="3"/>
          </p:nvPr>
        </p:nvSpPr>
        <p:spPr>
          <a:xfrm>
            <a:off x="2442333" y="6338652"/>
            <a:ext cx="5711067" cy="367200"/>
          </a:xfrm>
          <a:prstGeom prst="rect">
            <a:avLst/>
          </a:prstGeom>
        </p:spPr>
        <p:txBody>
          <a:bodyPr vert="horz" lIns="0" tIns="0" rIns="0" bIns="0" rtlCol="0" anchor="t" anchorCtr="0"/>
          <a:lstStyle>
            <a:lvl1pPr algn="l">
              <a:defRPr sz="900" b="0" i="0">
                <a:solidFill>
                  <a:srgbClr val="032352"/>
                </a:solidFill>
                <a:latin typeface="Söhne" panose="020B0503030202060203" pitchFamily="34" charset="77"/>
              </a:defRPr>
            </a:lvl1pPr>
          </a:lstStyle>
          <a:p>
            <a:endParaRPr lang="de-AT" dirty="0"/>
          </a:p>
        </p:txBody>
      </p:sp>
      <p:sp>
        <p:nvSpPr>
          <p:cNvPr id="6" name="Foliennummernplatzhalter 5">
            <a:extLst>
              <a:ext uri="{FF2B5EF4-FFF2-40B4-BE49-F238E27FC236}">
                <a16:creationId xmlns:a16="http://schemas.microsoft.com/office/drawing/2014/main" id="{C97612BC-EAA8-BC0C-8FD3-960C403F0CDE}"/>
              </a:ext>
            </a:extLst>
          </p:cNvPr>
          <p:cNvSpPr>
            <a:spLocks noGrp="1"/>
          </p:cNvSpPr>
          <p:nvPr>
            <p:ph type="sldNum" sz="quarter" idx="4"/>
          </p:nvPr>
        </p:nvSpPr>
        <p:spPr>
          <a:xfrm>
            <a:off x="1677420" y="6338652"/>
            <a:ext cx="646926" cy="367200"/>
          </a:xfrm>
          <a:prstGeom prst="rect">
            <a:avLst/>
          </a:prstGeom>
        </p:spPr>
        <p:txBody>
          <a:bodyPr vert="horz" lIns="0" tIns="0" rIns="0" bIns="0" rtlCol="0" anchor="t" anchorCtr="0"/>
          <a:lstStyle>
            <a:lvl1pPr algn="l">
              <a:defRPr sz="900" b="0" i="0">
                <a:solidFill>
                  <a:srgbClr val="032352"/>
                </a:solidFill>
                <a:latin typeface="Söhne" panose="020B0503030202060203" pitchFamily="34" charset="77"/>
              </a:defRPr>
            </a:lvl1pPr>
          </a:lstStyle>
          <a:p>
            <a:r>
              <a:rPr lang="de-AT" dirty="0"/>
              <a:t>Folie </a:t>
            </a:r>
            <a:fld id="{61E53836-A3D9-8940-A8F9-33A6F3556D25}" type="slidenum">
              <a:rPr lang="de-AT" smtClean="0"/>
              <a:pPr/>
              <a:t>‹Nr.›</a:t>
            </a:fld>
            <a:endParaRPr lang="de-AT" dirty="0"/>
          </a:p>
        </p:txBody>
      </p:sp>
    </p:spTree>
    <p:extLst>
      <p:ext uri="{BB962C8B-B14F-4D97-AF65-F5344CB8AC3E}">
        <p14:creationId xmlns:p14="http://schemas.microsoft.com/office/powerpoint/2010/main" val="9922468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55" r:id="rId8"/>
  </p:sldLayoutIdLst>
  <p:txStyles>
    <p:titleStyle>
      <a:lvl1pPr algn="l" defTabSz="914400" rtl="0" eaLnBrk="1" latinLnBrk="0" hangingPunct="1">
        <a:lnSpc>
          <a:spcPct val="90000"/>
        </a:lnSpc>
        <a:spcBef>
          <a:spcPct val="0"/>
        </a:spcBef>
        <a:buNone/>
        <a:defRPr lang="de-DE" sz="3600" b="0" i="0" kern="1200" cap="all" baseline="0" dirty="0" smtClean="0">
          <a:solidFill>
            <a:srgbClr val="032352"/>
          </a:solidFill>
          <a:latin typeface="Söhne Breit Halbfett" panose="020B0705030202060203" pitchFamily="34" charset="77"/>
          <a:ea typeface="+mj-ea"/>
          <a:cs typeface="+mj-cs"/>
        </a:defRPr>
      </a:lvl1pPr>
    </p:titleStyle>
    <p:bodyStyle>
      <a:lvl1pPr marL="0" indent="0" algn="l" defTabSz="914400" rtl="0" eaLnBrk="1" latinLnBrk="0" hangingPunct="1">
        <a:lnSpc>
          <a:spcPct val="135000"/>
        </a:lnSpc>
        <a:spcBef>
          <a:spcPts val="1000"/>
        </a:spcBef>
        <a:buFont typeface="Arial" panose="020B0604020202020204" pitchFamily="34" charset="0"/>
        <a:buNone/>
        <a:defRPr lang="de-DE" sz="2000" b="0" i="0" kern="1200" dirty="0" smtClean="0">
          <a:solidFill>
            <a:srgbClr val="032352"/>
          </a:solidFill>
          <a:latin typeface="Söhne" panose="020B0503030202060203" pitchFamily="34" charset="77"/>
          <a:ea typeface="+mn-ea"/>
          <a:cs typeface="+mn-cs"/>
        </a:defRPr>
      </a:lvl1pPr>
      <a:lvl2pPr marL="311150" indent="-311150" algn="l" defTabSz="914400" rtl="0" eaLnBrk="1" latinLnBrk="0" hangingPunct="1">
        <a:lnSpc>
          <a:spcPct val="135000"/>
        </a:lnSpc>
        <a:spcBef>
          <a:spcPts val="500"/>
        </a:spcBef>
        <a:buClr>
          <a:srgbClr val="42C0F2"/>
        </a:buClr>
        <a:buFont typeface="Wingdings" pitchFamily="2" charset="2"/>
        <a:buChar char="§"/>
        <a:tabLst/>
        <a:defRPr sz="2000" b="0" i="0" kern="1200">
          <a:solidFill>
            <a:schemeClr val="tx1"/>
          </a:solidFill>
          <a:latin typeface="Söhne" panose="020B0503030202060203" pitchFamily="34" charset="77"/>
          <a:ea typeface="+mn-ea"/>
          <a:cs typeface="+mn-cs"/>
        </a:defRPr>
      </a:lvl2pPr>
      <a:lvl3pPr marL="311150" indent="-306388" algn="l" defTabSz="914400" rtl="0" eaLnBrk="1" latinLnBrk="0" hangingPunct="1">
        <a:lnSpc>
          <a:spcPct val="135000"/>
        </a:lnSpc>
        <a:spcBef>
          <a:spcPts val="500"/>
        </a:spcBef>
        <a:buClr>
          <a:srgbClr val="032352"/>
        </a:buClr>
        <a:buFont typeface="Wingdings" pitchFamily="2" charset="2"/>
        <a:buChar char="§"/>
        <a:tabLst/>
        <a:defRPr sz="2000" b="0" i="0" kern="1200">
          <a:solidFill>
            <a:schemeClr val="tx1"/>
          </a:solidFill>
          <a:latin typeface="Söhne" panose="020B0503030202060203" pitchFamily="34" charset="77"/>
          <a:ea typeface="+mn-ea"/>
          <a:cs typeface="+mn-cs"/>
        </a:defRPr>
      </a:lvl3pPr>
      <a:lvl4pPr marL="1600200" indent="-228600" algn="l" defTabSz="914400" rtl="0" eaLnBrk="1" latinLnBrk="0" hangingPunct="1">
        <a:lnSpc>
          <a:spcPct val="135000"/>
        </a:lnSpc>
        <a:spcBef>
          <a:spcPts val="500"/>
        </a:spcBef>
        <a:buFont typeface="Arial" panose="020B0604020202020204" pitchFamily="34" charset="0"/>
        <a:buChar char="•"/>
        <a:defRPr sz="2000" b="0" i="0" kern="1200">
          <a:solidFill>
            <a:schemeClr val="tx1"/>
          </a:solidFill>
          <a:latin typeface="Söhne" panose="020B0503030202060203" pitchFamily="34" charset="77"/>
          <a:ea typeface="+mn-ea"/>
          <a:cs typeface="+mn-cs"/>
        </a:defRPr>
      </a:lvl4pPr>
      <a:lvl5pPr marL="2057400" indent="-228600" algn="l" defTabSz="914400" rtl="0" eaLnBrk="1" latinLnBrk="0" hangingPunct="1">
        <a:lnSpc>
          <a:spcPct val="135000"/>
        </a:lnSpc>
        <a:spcBef>
          <a:spcPts val="500"/>
        </a:spcBef>
        <a:buFont typeface="Arial" panose="020B0604020202020204" pitchFamily="34" charset="0"/>
        <a:buChar char="•"/>
        <a:defRPr sz="2000" b="0" i="0" kern="1200">
          <a:solidFill>
            <a:schemeClr val="tx1"/>
          </a:solidFill>
          <a:latin typeface="Söhne"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5E61A21-7791-CAAE-0122-C3FC9832FEF5}"/>
              </a:ext>
            </a:extLst>
          </p:cNvPr>
          <p:cNvSpPr>
            <a:spLocks noGrp="1"/>
          </p:cNvSpPr>
          <p:nvPr>
            <p:ph type="ctrTitle"/>
          </p:nvPr>
        </p:nvSpPr>
        <p:spPr>
          <a:xfrm>
            <a:off x="1694576" y="2597920"/>
            <a:ext cx="7611794" cy="966161"/>
          </a:xfrm>
        </p:spPr>
        <p:txBody>
          <a:bodyPr/>
          <a:lstStyle/>
          <a:p>
            <a:r>
              <a:rPr lang="de-AT" dirty="0"/>
              <a:t>Haftpflichtversicherung  Rechtsschutzversicherung</a:t>
            </a:r>
          </a:p>
        </p:txBody>
      </p:sp>
      <p:sp>
        <p:nvSpPr>
          <p:cNvPr id="5" name="Textplatzhalter 4">
            <a:extLst>
              <a:ext uri="{FF2B5EF4-FFF2-40B4-BE49-F238E27FC236}">
                <a16:creationId xmlns:a16="http://schemas.microsoft.com/office/drawing/2014/main" id="{197AB348-16DB-692A-5A0E-62A97ABBAF24}"/>
              </a:ext>
            </a:extLst>
          </p:cNvPr>
          <p:cNvSpPr>
            <a:spLocks noGrp="1"/>
          </p:cNvSpPr>
          <p:nvPr>
            <p:ph type="body" sz="quarter" idx="13"/>
          </p:nvPr>
        </p:nvSpPr>
        <p:spPr/>
        <p:txBody>
          <a:bodyPr/>
          <a:lstStyle/>
          <a:p>
            <a:r>
              <a:rPr lang="de-AT" dirty="0"/>
              <a:t>Kärntner Almwirtschaftsverein</a:t>
            </a:r>
          </a:p>
        </p:txBody>
      </p:sp>
      <p:pic>
        <p:nvPicPr>
          <p:cNvPr id="7" name="Grafik 6" descr="Ein Bild, das Text, Screenshot, Schrift enthält.&#10;&#10;KI-generierte Inhalte können fehlerhaft sein.">
            <a:extLst>
              <a:ext uri="{FF2B5EF4-FFF2-40B4-BE49-F238E27FC236}">
                <a16:creationId xmlns:a16="http://schemas.microsoft.com/office/drawing/2014/main" id="{C5B8DA25-0748-DF85-0663-FFC3D910B4D1}"/>
              </a:ext>
            </a:extLst>
          </p:cNvPr>
          <p:cNvPicPr>
            <a:picLocks noChangeAspect="1"/>
          </p:cNvPicPr>
          <p:nvPr/>
        </p:nvPicPr>
        <p:blipFill>
          <a:blip r:embed="rId2"/>
          <a:stretch>
            <a:fillRect/>
          </a:stretch>
        </p:blipFill>
        <p:spPr>
          <a:xfrm>
            <a:off x="1694576" y="5018752"/>
            <a:ext cx="8897956" cy="1521758"/>
          </a:xfrm>
          <a:prstGeom prst="rect">
            <a:avLst/>
          </a:prstGeom>
        </p:spPr>
      </p:pic>
    </p:spTree>
    <p:extLst>
      <p:ext uri="{BB962C8B-B14F-4D97-AF65-F5344CB8AC3E}">
        <p14:creationId xmlns:p14="http://schemas.microsoft.com/office/powerpoint/2010/main" val="24663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C895-7060-BAB6-F057-740273359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C9578-4914-8498-AAA4-A47BEDBDB788}"/>
              </a:ext>
            </a:extLst>
          </p:cNvPr>
          <p:cNvSpPr>
            <a:spLocks noGrp="1"/>
          </p:cNvSpPr>
          <p:nvPr>
            <p:ph type="title"/>
          </p:nvPr>
        </p:nvSpPr>
        <p:spPr/>
        <p:txBody>
          <a:bodyPr/>
          <a:lstStyle/>
          <a:p>
            <a:r>
              <a:rPr lang="de-DE" dirty="0"/>
              <a:t>Zeitlicher Geltungsbereich</a:t>
            </a:r>
            <a:endParaRPr lang="en-AT" dirty="0"/>
          </a:p>
        </p:txBody>
      </p:sp>
      <p:sp>
        <p:nvSpPr>
          <p:cNvPr id="3" name="Content Placeholder 2">
            <a:extLst>
              <a:ext uri="{FF2B5EF4-FFF2-40B4-BE49-F238E27FC236}">
                <a16:creationId xmlns:a16="http://schemas.microsoft.com/office/drawing/2014/main" id="{5E86BFEE-33CA-7DF8-2291-4407EE3A4CF5}"/>
              </a:ext>
            </a:extLst>
          </p:cNvPr>
          <p:cNvSpPr>
            <a:spLocks noGrp="1"/>
          </p:cNvSpPr>
          <p:nvPr>
            <p:ph idx="1"/>
          </p:nvPr>
        </p:nvSpPr>
        <p:spPr/>
        <p:txBody>
          <a:bodyPr/>
          <a:lstStyle/>
          <a:p>
            <a:r>
              <a:rPr lang="de-DE" dirty="0">
                <a:solidFill>
                  <a:srgbClr val="282828"/>
                </a:solidFill>
              </a:rPr>
              <a:t>✔ </a:t>
            </a:r>
            <a:r>
              <a:rPr lang="de-DE" dirty="0"/>
              <a:t>Die Versicherung erstreckt sich auf Schadenereignisse, die während der Wirksamkeit des Versicherungsschutzes (</a:t>
            </a:r>
            <a:r>
              <a:rPr lang="de-DE" b="1" dirty="0"/>
              <a:t>Laufzeit des Versicherungsvertrages </a:t>
            </a:r>
            <a:r>
              <a:rPr lang="de-DE" dirty="0"/>
              <a:t>unter Beachtung der §§ 38 ff </a:t>
            </a:r>
            <a:r>
              <a:rPr lang="de-DE" dirty="0" err="1"/>
              <a:t>VersVG</a:t>
            </a:r>
            <a:r>
              <a:rPr lang="de-DE" dirty="0"/>
              <a:t>) eingetreten sind (Ereignistheorie). </a:t>
            </a:r>
          </a:p>
          <a:p>
            <a:r>
              <a:rPr lang="de-DE" dirty="0"/>
              <a:t> </a:t>
            </a:r>
            <a:r>
              <a:rPr lang="de-DE" dirty="0">
                <a:solidFill>
                  <a:srgbClr val="282828"/>
                </a:solidFill>
              </a:rPr>
              <a:t>✔ </a:t>
            </a:r>
            <a:r>
              <a:rPr lang="de-DE" dirty="0"/>
              <a:t>Es gibt immer die Möglichkeit einer </a:t>
            </a:r>
            <a:r>
              <a:rPr lang="de-DE" b="1" dirty="0"/>
              <a:t>Vordeckung</a:t>
            </a:r>
            <a:r>
              <a:rPr lang="de-DE" dirty="0"/>
              <a:t> und einer </a:t>
            </a:r>
            <a:r>
              <a:rPr lang="de-DE" b="1" dirty="0"/>
              <a:t>Nachdeckung</a:t>
            </a:r>
          </a:p>
          <a:p>
            <a:r>
              <a:rPr lang="de-DE" dirty="0">
                <a:solidFill>
                  <a:srgbClr val="282828"/>
                </a:solidFill>
              </a:rPr>
              <a:t>✔ </a:t>
            </a:r>
            <a:r>
              <a:rPr lang="de-DE" b="1" dirty="0"/>
              <a:t>Vordeckung</a:t>
            </a:r>
            <a:r>
              <a:rPr lang="de-DE" dirty="0"/>
              <a:t>: Deckung jener Verstöße die vor Beginn des Vertrages gesetzt wurden und später zum Versicherungsfall geführt haben, unter der Voraussetzung das dem VN die Ursache nicht bekannt war. Beweislast trifft den Versicherer</a:t>
            </a:r>
            <a:endParaRPr lang="en-AT" dirty="0"/>
          </a:p>
        </p:txBody>
      </p:sp>
      <p:sp>
        <p:nvSpPr>
          <p:cNvPr id="4" name="Text Placeholder 3">
            <a:extLst>
              <a:ext uri="{FF2B5EF4-FFF2-40B4-BE49-F238E27FC236}">
                <a16:creationId xmlns:a16="http://schemas.microsoft.com/office/drawing/2014/main" id="{7FF2067E-B7D9-2CA4-B54C-7ACA67CD4EC5}"/>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304493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0D89C-81DA-23AE-5050-6EFE265C3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F8084-55C6-327F-F842-7DFE5BB2DAB2}"/>
              </a:ext>
            </a:extLst>
          </p:cNvPr>
          <p:cNvSpPr>
            <a:spLocks noGrp="1"/>
          </p:cNvSpPr>
          <p:nvPr>
            <p:ph type="title"/>
          </p:nvPr>
        </p:nvSpPr>
        <p:spPr/>
        <p:txBody>
          <a:bodyPr/>
          <a:lstStyle/>
          <a:p>
            <a:r>
              <a:rPr lang="de-DE" dirty="0"/>
              <a:t>Zeitlicher Geltungsbereich</a:t>
            </a:r>
            <a:endParaRPr lang="en-AT" dirty="0"/>
          </a:p>
        </p:txBody>
      </p:sp>
      <p:sp>
        <p:nvSpPr>
          <p:cNvPr id="3" name="Content Placeholder 2">
            <a:extLst>
              <a:ext uri="{FF2B5EF4-FFF2-40B4-BE49-F238E27FC236}">
                <a16:creationId xmlns:a16="http://schemas.microsoft.com/office/drawing/2014/main" id="{1FB14613-9BA2-4131-CEE6-EE18152D6EF2}"/>
              </a:ext>
            </a:extLst>
          </p:cNvPr>
          <p:cNvSpPr>
            <a:spLocks noGrp="1"/>
          </p:cNvSpPr>
          <p:nvPr>
            <p:ph idx="1"/>
          </p:nvPr>
        </p:nvSpPr>
        <p:spPr/>
        <p:txBody>
          <a:bodyPr/>
          <a:lstStyle/>
          <a:p>
            <a:r>
              <a:rPr lang="de-DE" dirty="0">
                <a:solidFill>
                  <a:srgbClr val="282828"/>
                </a:solidFill>
              </a:rPr>
              <a:t>✔ </a:t>
            </a:r>
            <a:r>
              <a:rPr lang="de-DE" b="1" dirty="0"/>
              <a:t>Nachdeckung</a:t>
            </a:r>
            <a:r>
              <a:rPr lang="de-DE" dirty="0"/>
              <a:t>: Deckung ist gegeben wenn die Ursache ( Verstoß) zwar während der Wirksamkeit des Versicherungsschutzes gesetzt wurde, der Versicherungsfall aber erst nach Ende der Wirksamkeit ( Ablauf des Vertrages) eingetreten ist. Hier würde der folgende Versicherer Vordeckung geben oder man muss eine besondere Vereinbarung zur Nachdeckung treffen. ( wichtig ist die Nachdeckung, wenn es keinen Folgevertrag gibt, </a:t>
            </a:r>
            <a:r>
              <a:rPr lang="de-DE" dirty="0" err="1"/>
              <a:t>z.b.</a:t>
            </a:r>
            <a:r>
              <a:rPr lang="de-DE" dirty="0"/>
              <a:t> Betriebsstillegung, Firmenumgründung, Konkurs ) </a:t>
            </a:r>
          </a:p>
          <a:p>
            <a:r>
              <a:rPr lang="de-DE" dirty="0">
                <a:solidFill>
                  <a:srgbClr val="282828"/>
                </a:solidFill>
              </a:rPr>
              <a:t>✔ </a:t>
            </a:r>
            <a:r>
              <a:rPr lang="de-DE" dirty="0"/>
              <a:t>Bei der erweiterten Produkthaftpflicht und bei den Umweltschäden automatisch 2 Jahre</a:t>
            </a:r>
            <a:endParaRPr lang="en-AT" dirty="0"/>
          </a:p>
        </p:txBody>
      </p:sp>
      <p:sp>
        <p:nvSpPr>
          <p:cNvPr id="4" name="Text Placeholder 3">
            <a:extLst>
              <a:ext uri="{FF2B5EF4-FFF2-40B4-BE49-F238E27FC236}">
                <a16:creationId xmlns:a16="http://schemas.microsoft.com/office/drawing/2014/main" id="{3A115532-8447-C605-672E-36CC24B038FC}"/>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259981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EF02-6B58-F571-ADDE-E0D031360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5A1E9-4B22-D771-E05E-1E77C482830A}"/>
              </a:ext>
            </a:extLst>
          </p:cNvPr>
          <p:cNvSpPr>
            <a:spLocks noGrp="1"/>
          </p:cNvSpPr>
          <p:nvPr>
            <p:ph type="title"/>
          </p:nvPr>
        </p:nvSpPr>
        <p:spPr/>
        <p:txBody>
          <a:bodyPr/>
          <a:lstStyle/>
          <a:p>
            <a:r>
              <a:rPr lang="de-DE" dirty="0"/>
              <a:t>Ausschlüsse und Deckungsbeschränkungen</a:t>
            </a:r>
            <a:endParaRPr lang="en-AT" dirty="0"/>
          </a:p>
        </p:txBody>
      </p:sp>
      <p:sp>
        <p:nvSpPr>
          <p:cNvPr id="3" name="Content Placeholder 2">
            <a:extLst>
              <a:ext uri="{FF2B5EF4-FFF2-40B4-BE49-F238E27FC236}">
                <a16:creationId xmlns:a16="http://schemas.microsoft.com/office/drawing/2014/main" id="{F3DB5C53-20FE-5AEA-A2AA-78E12894738D}"/>
              </a:ext>
            </a:extLst>
          </p:cNvPr>
          <p:cNvSpPr>
            <a:spLocks noGrp="1"/>
          </p:cNvSpPr>
          <p:nvPr>
            <p:ph idx="1"/>
          </p:nvPr>
        </p:nvSpPr>
        <p:spPr/>
        <p:txBody>
          <a:bodyPr/>
          <a:lstStyle/>
          <a:p>
            <a:r>
              <a:rPr lang="de-DE" dirty="0">
                <a:solidFill>
                  <a:srgbClr val="282828"/>
                </a:solidFill>
              </a:rPr>
              <a:t>✔ Vorsatz, Inkaufnahme</a:t>
            </a:r>
          </a:p>
          <a:p>
            <a:r>
              <a:rPr lang="de-DE" dirty="0">
                <a:solidFill>
                  <a:srgbClr val="282828"/>
                </a:solidFill>
              </a:rPr>
              <a:t>✔ Illegale Arbeiten, Nicht genehmigte Maßnahmen</a:t>
            </a:r>
          </a:p>
          <a:p>
            <a:r>
              <a:rPr lang="de-DE" dirty="0">
                <a:solidFill>
                  <a:srgbClr val="282828"/>
                </a:solidFill>
              </a:rPr>
              <a:t>✔ Gewährleistung, Vertragserfüllung und Lieferung</a:t>
            </a:r>
          </a:p>
          <a:p>
            <a:r>
              <a:rPr lang="de-DE" dirty="0">
                <a:solidFill>
                  <a:srgbClr val="282828"/>
                </a:solidFill>
              </a:rPr>
              <a:t>✔ </a:t>
            </a:r>
            <a:r>
              <a:rPr lang="de-DE" dirty="0"/>
              <a:t>Bewusstes Zuwiderhandeln gegen Vorschriften (Deckungsfreiheit bei bedingtem Vorsatz, der Schaden wird bewusst in Kauf genommen)</a:t>
            </a:r>
            <a:endParaRPr lang="en-AT" dirty="0"/>
          </a:p>
          <a:p>
            <a:r>
              <a:rPr lang="de-DE" dirty="0">
                <a:solidFill>
                  <a:srgbClr val="282828"/>
                </a:solidFill>
              </a:rPr>
              <a:t>✔ Schäden aus Haltung von Luft- und Kraftfahrzeugen</a:t>
            </a:r>
          </a:p>
          <a:p>
            <a:endParaRPr lang="de-DE" dirty="0">
              <a:solidFill>
                <a:srgbClr val="282828"/>
              </a:solidFill>
            </a:endParaRPr>
          </a:p>
          <a:p>
            <a:endParaRPr lang="de-DE" dirty="0"/>
          </a:p>
        </p:txBody>
      </p:sp>
      <p:sp>
        <p:nvSpPr>
          <p:cNvPr id="4" name="Text Placeholder 3">
            <a:extLst>
              <a:ext uri="{FF2B5EF4-FFF2-40B4-BE49-F238E27FC236}">
                <a16:creationId xmlns:a16="http://schemas.microsoft.com/office/drawing/2014/main" id="{8392F206-BBC0-3C62-0805-AEABFE9724CA}"/>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407275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6A46-9286-5994-C430-CE438C97C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BC0D6-DA88-7DF9-B5C4-F76BB135DB51}"/>
              </a:ext>
            </a:extLst>
          </p:cNvPr>
          <p:cNvSpPr>
            <a:spLocks noGrp="1"/>
          </p:cNvSpPr>
          <p:nvPr>
            <p:ph type="title"/>
          </p:nvPr>
        </p:nvSpPr>
        <p:spPr/>
        <p:txBody>
          <a:bodyPr/>
          <a:lstStyle/>
          <a:p>
            <a:r>
              <a:rPr lang="de-DE" dirty="0"/>
              <a:t>Obliegenheiten des Versicherungsnehmers</a:t>
            </a:r>
            <a:endParaRPr lang="en-AT" dirty="0"/>
          </a:p>
        </p:txBody>
      </p:sp>
      <p:sp>
        <p:nvSpPr>
          <p:cNvPr id="3" name="Content Placeholder 2">
            <a:extLst>
              <a:ext uri="{FF2B5EF4-FFF2-40B4-BE49-F238E27FC236}">
                <a16:creationId xmlns:a16="http://schemas.microsoft.com/office/drawing/2014/main" id="{F3EA28FA-01AB-8D7A-6B34-8388F49867EE}"/>
              </a:ext>
            </a:extLst>
          </p:cNvPr>
          <p:cNvSpPr>
            <a:spLocks noGrp="1"/>
          </p:cNvSpPr>
          <p:nvPr>
            <p:ph idx="1"/>
          </p:nvPr>
        </p:nvSpPr>
        <p:spPr/>
        <p:txBody>
          <a:bodyPr/>
          <a:lstStyle/>
          <a:p>
            <a:r>
              <a:rPr lang="de-DE" dirty="0">
                <a:solidFill>
                  <a:srgbClr val="282828"/>
                </a:solidFill>
              </a:rPr>
              <a:t>✔ </a:t>
            </a:r>
            <a:r>
              <a:rPr lang="de-DE" dirty="0"/>
              <a:t>Obliegenheiten Art. 8 AHVB ( Vertragspflichten des Versicherungsnehmers):</a:t>
            </a:r>
            <a:endParaRPr lang="de-DE" dirty="0">
              <a:solidFill>
                <a:srgbClr val="282828"/>
              </a:solidFill>
            </a:endParaRPr>
          </a:p>
          <a:p>
            <a:r>
              <a:rPr lang="de-DE" dirty="0">
                <a:solidFill>
                  <a:srgbClr val="282828"/>
                </a:solidFill>
              </a:rPr>
              <a:t>✔ </a:t>
            </a:r>
            <a:r>
              <a:rPr lang="de-DE" dirty="0"/>
              <a:t>Schadenmeldepflicht (</a:t>
            </a:r>
            <a:r>
              <a:rPr lang="de-DE" dirty="0">
                <a:solidFill>
                  <a:srgbClr val="282828"/>
                </a:solidFill>
              </a:rPr>
              <a:t>5-W-Regel anwenden (wo, was, wer, wie, wann)</a:t>
            </a:r>
          </a:p>
          <a:p>
            <a:r>
              <a:rPr lang="de-DE" dirty="0">
                <a:solidFill>
                  <a:srgbClr val="282828"/>
                </a:solidFill>
              </a:rPr>
              <a:t>✔ </a:t>
            </a:r>
            <a:r>
              <a:rPr lang="de-DE" dirty="0"/>
              <a:t>Unterstützung des Versicherers </a:t>
            </a:r>
            <a:endParaRPr lang="de-DE" dirty="0">
              <a:solidFill>
                <a:srgbClr val="282828"/>
              </a:solidFill>
            </a:endParaRPr>
          </a:p>
          <a:p>
            <a:r>
              <a:rPr lang="de-DE" dirty="0">
                <a:solidFill>
                  <a:srgbClr val="282828"/>
                </a:solidFill>
              </a:rPr>
              <a:t>✔ </a:t>
            </a:r>
            <a:r>
              <a:rPr lang="de-DE" dirty="0"/>
              <a:t>Versicherer wählt den Rechtsanwalt aus</a:t>
            </a:r>
          </a:p>
          <a:p>
            <a:r>
              <a:rPr lang="de-DE" dirty="0">
                <a:solidFill>
                  <a:srgbClr val="282828"/>
                </a:solidFill>
              </a:rPr>
              <a:t>✔ </a:t>
            </a:r>
            <a:r>
              <a:rPr lang="de-DE" dirty="0"/>
              <a:t>Anerkenntnisverbot</a:t>
            </a:r>
          </a:p>
          <a:p>
            <a:r>
              <a:rPr lang="de-DE" dirty="0">
                <a:solidFill>
                  <a:srgbClr val="282828"/>
                </a:solidFill>
              </a:rPr>
              <a:t>✔ </a:t>
            </a:r>
            <a:r>
              <a:rPr lang="de-DE" dirty="0">
                <a:highlight>
                  <a:srgbClr val="FFFF00"/>
                </a:highlight>
              </a:rPr>
              <a:t>Die Sanktionen bei Verletzung gehen bis zum Entfall des Versicherungsschutzes</a:t>
            </a:r>
            <a:endParaRPr lang="de-DE" dirty="0">
              <a:solidFill>
                <a:srgbClr val="282828"/>
              </a:solidFill>
              <a:highlight>
                <a:srgbClr val="FFFF00"/>
              </a:highlight>
            </a:endParaRPr>
          </a:p>
          <a:p>
            <a:endParaRPr lang="de-DE" dirty="0">
              <a:solidFill>
                <a:srgbClr val="282828"/>
              </a:solidFill>
            </a:endParaRPr>
          </a:p>
          <a:p>
            <a:endParaRPr lang="de-DE" dirty="0">
              <a:solidFill>
                <a:srgbClr val="282828"/>
              </a:solidFill>
            </a:endParaRPr>
          </a:p>
          <a:p>
            <a:endParaRPr lang="de-DE" dirty="0">
              <a:solidFill>
                <a:srgbClr val="282828"/>
              </a:solidFill>
            </a:endParaRPr>
          </a:p>
          <a:p>
            <a:endParaRPr lang="en-AT" dirty="0"/>
          </a:p>
        </p:txBody>
      </p:sp>
      <p:sp>
        <p:nvSpPr>
          <p:cNvPr id="4" name="Text Placeholder 3">
            <a:extLst>
              <a:ext uri="{FF2B5EF4-FFF2-40B4-BE49-F238E27FC236}">
                <a16:creationId xmlns:a16="http://schemas.microsoft.com/office/drawing/2014/main" id="{EC2567EF-FCC6-52C0-C99E-D1CADEABC4D5}"/>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156144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441C-0610-5386-8897-2993F2862C25}"/>
              </a:ext>
            </a:extLst>
          </p:cNvPr>
          <p:cNvSpPr>
            <a:spLocks noGrp="1"/>
          </p:cNvSpPr>
          <p:nvPr>
            <p:ph type="title"/>
          </p:nvPr>
        </p:nvSpPr>
        <p:spPr/>
        <p:txBody>
          <a:bodyPr/>
          <a:lstStyle/>
          <a:p>
            <a:r>
              <a:rPr lang="de-DE" dirty="0"/>
              <a:t>Tierhaltung nach AHVB und Abschnitt A EHVB</a:t>
            </a:r>
            <a:endParaRPr lang="en-AT" dirty="0"/>
          </a:p>
        </p:txBody>
      </p:sp>
      <p:sp>
        <p:nvSpPr>
          <p:cNvPr id="3" name="Content Placeholder 2">
            <a:extLst>
              <a:ext uri="{FF2B5EF4-FFF2-40B4-BE49-F238E27FC236}">
                <a16:creationId xmlns:a16="http://schemas.microsoft.com/office/drawing/2014/main" id="{C7D0F0D0-B094-359E-F00B-EB71FF7BC6EA}"/>
              </a:ext>
            </a:extLst>
          </p:cNvPr>
          <p:cNvSpPr>
            <a:spLocks noGrp="1"/>
          </p:cNvSpPr>
          <p:nvPr>
            <p:ph idx="1"/>
          </p:nvPr>
        </p:nvSpPr>
        <p:spPr/>
        <p:txBody>
          <a:bodyPr/>
          <a:lstStyle/>
          <a:p>
            <a:r>
              <a:rPr lang="de-DE" dirty="0"/>
              <a:t> </a:t>
            </a:r>
            <a:r>
              <a:rPr lang="de-DE" dirty="0">
                <a:solidFill>
                  <a:srgbClr val="282828"/>
                </a:solidFill>
              </a:rPr>
              <a:t>✔ Deckungserweiterung: </a:t>
            </a:r>
            <a:r>
              <a:rPr lang="de-DE" dirty="0"/>
              <a:t>Die Versicherung erstreckt sich auch auf die Schadenersatzverpflichtung des jeweiligen Verwahrers, Betreuers oder Verfügungsberechtigten.</a:t>
            </a:r>
            <a:endParaRPr lang="de-DE" dirty="0">
              <a:solidFill>
                <a:srgbClr val="282828"/>
              </a:solidFill>
            </a:endParaRPr>
          </a:p>
          <a:p>
            <a:r>
              <a:rPr lang="de-DE" dirty="0">
                <a:solidFill>
                  <a:srgbClr val="282828"/>
                </a:solidFill>
              </a:rPr>
              <a:t>✔ </a:t>
            </a:r>
            <a:r>
              <a:rPr lang="de-DE" dirty="0">
                <a:highlight>
                  <a:srgbClr val="FFFF00"/>
                </a:highlight>
              </a:rPr>
              <a:t>Deckungserweiterung </a:t>
            </a:r>
            <a:r>
              <a:rPr lang="de-DE">
                <a:highlight>
                  <a:srgbClr val="FFFF00"/>
                </a:highlight>
              </a:rPr>
              <a:t>unseres Vertrages</a:t>
            </a:r>
            <a:r>
              <a:rPr lang="de-DE"/>
              <a:t>: </a:t>
            </a:r>
            <a:r>
              <a:rPr lang="de-DE" dirty="0"/>
              <a:t>Der Versicherungsschutz erstreckt sich abweichend von Art.3 AHVB auf Schadenereignisse, die in Europa oder einem außereuropäischen Mittelmeer-Anliegerstaat eingetreten sind. (Rinder eines Mitgliedes befinden sich z.B. auf einer Weide in Italien und eine Kuh beschädigt ein fremdes Fahrzeug) </a:t>
            </a:r>
            <a:endParaRPr lang="de-DE" dirty="0">
              <a:solidFill>
                <a:srgbClr val="282828"/>
              </a:solidFill>
            </a:endParaRPr>
          </a:p>
        </p:txBody>
      </p:sp>
      <p:sp>
        <p:nvSpPr>
          <p:cNvPr id="4" name="Text Placeholder 3">
            <a:extLst>
              <a:ext uri="{FF2B5EF4-FFF2-40B4-BE49-F238E27FC236}">
                <a16:creationId xmlns:a16="http://schemas.microsoft.com/office/drawing/2014/main" id="{9B449E11-D7A1-A27B-9F24-E0AD22442746}"/>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4533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F346-80A4-B741-DA4C-61FF4B51B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EC2FE-380B-DF87-A066-1AF514449C04}"/>
              </a:ext>
            </a:extLst>
          </p:cNvPr>
          <p:cNvSpPr>
            <a:spLocks noGrp="1"/>
          </p:cNvSpPr>
          <p:nvPr>
            <p:ph type="title"/>
          </p:nvPr>
        </p:nvSpPr>
        <p:spPr>
          <a:xfrm>
            <a:off x="1676400" y="1236253"/>
            <a:ext cx="9821442" cy="997196"/>
          </a:xfrm>
        </p:spPr>
        <p:txBody>
          <a:bodyPr/>
          <a:lstStyle/>
          <a:p>
            <a:r>
              <a:rPr lang="de-DE" dirty="0"/>
              <a:t>Tierhaltung Haftungsthema</a:t>
            </a:r>
            <a:br>
              <a:rPr lang="de-DE" dirty="0"/>
            </a:br>
            <a:endParaRPr lang="en-AT" dirty="0"/>
          </a:p>
        </p:txBody>
      </p:sp>
      <p:sp>
        <p:nvSpPr>
          <p:cNvPr id="3" name="Content Placeholder 2">
            <a:extLst>
              <a:ext uri="{FF2B5EF4-FFF2-40B4-BE49-F238E27FC236}">
                <a16:creationId xmlns:a16="http://schemas.microsoft.com/office/drawing/2014/main" id="{7551C348-FE5A-0759-B5BE-FB4071C9DBDE}"/>
              </a:ext>
            </a:extLst>
          </p:cNvPr>
          <p:cNvSpPr>
            <a:spLocks noGrp="1"/>
          </p:cNvSpPr>
          <p:nvPr>
            <p:ph idx="1"/>
          </p:nvPr>
        </p:nvSpPr>
        <p:spPr/>
        <p:txBody>
          <a:bodyPr/>
          <a:lstStyle/>
          <a:p>
            <a:r>
              <a:rPr lang="de-DE" dirty="0"/>
              <a:t> </a:t>
            </a:r>
            <a:r>
              <a:rPr lang="de-DE" dirty="0">
                <a:solidFill>
                  <a:srgbClr val="282828"/>
                </a:solidFill>
              </a:rPr>
              <a:t>✔ </a:t>
            </a:r>
            <a:r>
              <a:rPr lang="de-DE" dirty="0"/>
              <a:t>Haftungsthema - Tierhaltung </a:t>
            </a:r>
          </a:p>
          <a:p>
            <a:r>
              <a:rPr lang="de-DE" dirty="0"/>
              <a:t> </a:t>
            </a:r>
            <a:r>
              <a:rPr lang="de-DE" dirty="0">
                <a:solidFill>
                  <a:srgbClr val="282828"/>
                </a:solidFill>
              </a:rPr>
              <a:t>✔ gem. </a:t>
            </a:r>
            <a:r>
              <a:rPr lang="de-DE" dirty="0"/>
              <a:t> § 1320 ABGB (1) :Wird jemand durch ein Tier beschädigt, so ist derjenige dafür verantwortlich, der es dazu angetrieben, gereizt oder zu verwahren vernachlässigt hat. Derjenige, der das Tier hält, ist verantwortlich, wenn er nicht beweist, dass er für die erforderliche Verwahrung oder Beaufsichtigung gesorgt hatte. </a:t>
            </a:r>
          </a:p>
          <a:p>
            <a:r>
              <a:rPr lang="de-DE" dirty="0">
                <a:solidFill>
                  <a:srgbClr val="282828"/>
                </a:solidFill>
              </a:rPr>
              <a:t>✔ </a:t>
            </a:r>
            <a:r>
              <a:rPr lang="de-DE" dirty="0"/>
              <a:t>In der Alm- und Weidewirtschaft kann der Halter bei Beurteilung der Frage, welche Verwahrung erforderlich ist, auf anerkannte Standards der Tierhaltung zurückgreifen</a:t>
            </a:r>
            <a:endParaRPr lang="de-DE" dirty="0">
              <a:solidFill>
                <a:srgbClr val="282828"/>
              </a:solidFill>
            </a:endParaRPr>
          </a:p>
        </p:txBody>
      </p:sp>
      <p:sp>
        <p:nvSpPr>
          <p:cNvPr id="4" name="Text Placeholder 3">
            <a:extLst>
              <a:ext uri="{FF2B5EF4-FFF2-40B4-BE49-F238E27FC236}">
                <a16:creationId xmlns:a16="http://schemas.microsoft.com/office/drawing/2014/main" id="{95341EC5-5FBD-CC16-70BD-4FC7268A3E15}"/>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308214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799C6-B746-41E5-791B-B7CC54340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87102-1544-0AF9-11F8-4DEEA3637B09}"/>
              </a:ext>
            </a:extLst>
          </p:cNvPr>
          <p:cNvSpPr>
            <a:spLocks noGrp="1"/>
          </p:cNvSpPr>
          <p:nvPr>
            <p:ph type="title"/>
          </p:nvPr>
        </p:nvSpPr>
        <p:spPr/>
        <p:txBody>
          <a:bodyPr/>
          <a:lstStyle/>
          <a:p>
            <a:r>
              <a:rPr lang="de-DE" dirty="0"/>
              <a:t>Tierhaltung</a:t>
            </a:r>
            <a:endParaRPr lang="en-AT" dirty="0"/>
          </a:p>
        </p:txBody>
      </p:sp>
      <p:sp>
        <p:nvSpPr>
          <p:cNvPr id="3" name="Content Placeholder 2">
            <a:extLst>
              <a:ext uri="{FF2B5EF4-FFF2-40B4-BE49-F238E27FC236}">
                <a16:creationId xmlns:a16="http://schemas.microsoft.com/office/drawing/2014/main" id="{BD8B6D58-A6A9-0A4D-A2BA-FB47A3C56852}"/>
              </a:ext>
            </a:extLst>
          </p:cNvPr>
          <p:cNvSpPr>
            <a:spLocks noGrp="1"/>
          </p:cNvSpPr>
          <p:nvPr>
            <p:ph idx="1"/>
          </p:nvPr>
        </p:nvSpPr>
        <p:spPr/>
        <p:txBody>
          <a:bodyPr/>
          <a:lstStyle/>
          <a:p>
            <a:r>
              <a:rPr lang="de-DE" dirty="0">
                <a:solidFill>
                  <a:srgbClr val="282828"/>
                </a:solidFill>
              </a:rPr>
              <a:t> ✔ A</a:t>
            </a:r>
            <a:r>
              <a:rPr lang="de-DE" dirty="0"/>
              <a:t>ndernfalls hat er die im Hinblick auf die ihm bekannte Gefährlichkeit der Tiere, die ihm zumutbaren Möglichkeiten zur Vermeidung solcher Gefahren und die erwartbare Eigenverantwortung anderer Personen gebotenen Maßnahmen zu ergreifen. Die erwartbare Eigenverantwortung der Besucher von Almen und Weiden richtet sich nach den durch die Alm- und Weidewirtschaft drohenden Gefahren.</a:t>
            </a:r>
            <a:endParaRPr lang="en-AT" dirty="0"/>
          </a:p>
        </p:txBody>
      </p:sp>
      <p:sp>
        <p:nvSpPr>
          <p:cNvPr id="4" name="Text Placeholder 3">
            <a:extLst>
              <a:ext uri="{FF2B5EF4-FFF2-40B4-BE49-F238E27FC236}">
                <a16:creationId xmlns:a16="http://schemas.microsoft.com/office/drawing/2014/main" id="{29578635-4380-F722-78C4-2D1206BDCC8A}"/>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206183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E5EAC-BF39-DC21-BBB9-9B6B42FA1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4C39E-2AF2-6A05-CDB6-58F27DC09451}"/>
              </a:ext>
            </a:extLst>
          </p:cNvPr>
          <p:cNvSpPr>
            <a:spLocks noGrp="1"/>
          </p:cNvSpPr>
          <p:nvPr>
            <p:ph type="title"/>
          </p:nvPr>
        </p:nvSpPr>
        <p:spPr/>
        <p:txBody>
          <a:bodyPr/>
          <a:lstStyle/>
          <a:p>
            <a:r>
              <a:rPr lang="de-DE" dirty="0"/>
              <a:t>Tierhaltung</a:t>
            </a:r>
            <a:endParaRPr lang="en-AT" dirty="0"/>
          </a:p>
        </p:txBody>
      </p:sp>
      <p:sp>
        <p:nvSpPr>
          <p:cNvPr id="3" name="Content Placeholder 2">
            <a:extLst>
              <a:ext uri="{FF2B5EF4-FFF2-40B4-BE49-F238E27FC236}">
                <a16:creationId xmlns:a16="http://schemas.microsoft.com/office/drawing/2014/main" id="{627E7AAC-4672-33C9-7D8A-A4FAE7C347B3}"/>
              </a:ext>
            </a:extLst>
          </p:cNvPr>
          <p:cNvSpPr>
            <a:spLocks noGrp="1"/>
          </p:cNvSpPr>
          <p:nvPr>
            <p:ph idx="1"/>
          </p:nvPr>
        </p:nvSpPr>
        <p:spPr/>
        <p:txBody>
          <a:bodyPr/>
          <a:lstStyle/>
          <a:p>
            <a:r>
              <a:rPr lang="de-DE" dirty="0"/>
              <a:t>Haftungsthema § 1320 ABGB Verwahrungsverletzung </a:t>
            </a:r>
          </a:p>
          <a:p>
            <a:r>
              <a:rPr lang="de-DE" dirty="0"/>
              <a:t>Pferde als Fluchttiere werden in einer zu niedrigen Umzäunung gehalten. Die Tiere springen darüber hinweg. </a:t>
            </a:r>
          </a:p>
          <a:p>
            <a:r>
              <a:rPr lang="de-DE" dirty="0"/>
              <a:t>Strom bei Rinderzaun wird fahrlässig nicht eingeschaltet. Die Kühe gelangen auf eine Straße oder in fremde Gärten. </a:t>
            </a:r>
          </a:p>
        </p:txBody>
      </p:sp>
      <p:sp>
        <p:nvSpPr>
          <p:cNvPr id="4" name="Text Placeholder 3">
            <a:extLst>
              <a:ext uri="{FF2B5EF4-FFF2-40B4-BE49-F238E27FC236}">
                <a16:creationId xmlns:a16="http://schemas.microsoft.com/office/drawing/2014/main" id="{3F84A5EA-A952-201F-8ADF-BFC851621214}"/>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106250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1D920-843C-582C-51CC-FE083EE5B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D23B8-EDE6-D28B-70B4-27C8874FDE39}"/>
              </a:ext>
            </a:extLst>
          </p:cNvPr>
          <p:cNvSpPr>
            <a:spLocks noGrp="1"/>
          </p:cNvSpPr>
          <p:nvPr>
            <p:ph type="title"/>
          </p:nvPr>
        </p:nvSpPr>
        <p:spPr/>
        <p:txBody>
          <a:bodyPr/>
          <a:lstStyle/>
          <a:p>
            <a:r>
              <a:rPr lang="de-DE" dirty="0"/>
              <a:t>Tierhaltung</a:t>
            </a:r>
            <a:endParaRPr lang="en-AT" dirty="0"/>
          </a:p>
        </p:txBody>
      </p:sp>
      <p:sp>
        <p:nvSpPr>
          <p:cNvPr id="3" name="Content Placeholder 2">
            <a:extLst>
              <a:ext uri="{FF2B5EF4-FFF2-40B4-BE49-F238E27FC236}">
                <a16:creationId xmlns:a16="http://schemas.microsoft.com/office/drawing/2014/main" id="{F7B0B3D2-2C0B-16BE-566C-A3095BA82FF4}"/>
              </a:ext>
            </a:extLst>
          </p:cNvPr>
          <p:cNvSpPr>
            <a:spLocks noGrp="1"/>
          </p:cNvSpPr>
          <p:nvPr>
            <p:ph idx="1"/>
          </p:nvPr>
        </p:nvSpPr>
        <p:spPr/>
        <p:txBody>
          <a:bodyPr/>
          <a:lstStyle/>
          <a:p>
            <a:r>
              <a:rPr lang="de-DE" dirty="0">
                <a:solidFill>
                  <a:srgbClr val="282828"/>
                </a:solidFill>
              </a:rPr>
              <a:t>✔</a:t>
            </a:r>
            <a:r>
              <a:rPr lang="de-DE" dirty="0">
                <a:highlight>
                  <a:srgbClr val="FFFF00"/>
                </a:highlight>
              </a:rPr>
              <a:t>§ 1320 ABGB, Abs. 2 neu </a:t>
            </a:r>
            <a:r>
              <a:rPr lang="de-DE" dirty="0"/>
              <a:t>Prinzip der Eigenverantwortung </a:t>
            </a:r>
          </a:p>
          <a:p>
            <a:r>
              <a:rPr lang="de-DE" dirty="0">
                <a:solidFill>
                  <a:srgbClr val="282828"/>
                </a:solidFill>
              </a:rPr>
              <a:t>✔ </a:t>
            </a:r>
            <a:r>
              <a:rPr lang="de-DE" dirty="0"/>
              <a:t>Freiweidegebiet -Durch ein Warnschild beim Zugang zu einer Weide, das Wanderer auf die besondere Gefahr von Mutterkühen und angeleint mitgeführten Hunden hinweist, wird ausreichend auf die besondere Gefahr hingewiesen. </a:t>
            </a:r>
          </a:p>
          <a:p>
            <a:r>
              <a:rPr lang="de-DE" dirty="0">
                <a:solidFill>
                  <a:srgbClr val="282828"/>
                </a:solidFill>
              </a:rPr>
              <a:t>✔ </a:t>
            </a:r>
            <a:r>
              <a:rPr lang="de-DE" dirty="0"/>
              <a:t>Es besteht an sich keine Verpflichtung, einen Weg, der durch eine Kuhweide führt, durch Zäune vom Weidegebiet abzugrenzen; </a:t>
            </a:r>
          </a:p>
          <a:p>
            <a:r>
              <a:rPr lang="de-DE" dirty="0"/>
              <a:t> </a:t>
            </a:r>
            <a:endParaRPr lang="en-AT" dirty="0"/>
          </a:p>
        </p:txBody>
      </p:sp>
      <p:sp>
        <p:nvSpPr>
          <p:cNvPr id="4" name="Text Placeholder 3">
            <a:extLst>
              <a:ext uri="{FF2B5EF4-FFF2-40B4-BE49-F238E27FC236}">
                <a16:creationId xmlns:a16="http://schemas.microsoft.com/office/drawing/2014/main" id="{A0EE4E39-300B-EF81-8C58-7182440577EB}"/>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274840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1B0C7-2476-0B80-9432-27DAAC036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C43B0-4F3C-4BF1-185B-828EE0A11BA8}"/>
              </a:ext>
            </a:extLst>
          </p:cNvPr>
          <p:cNvSpPr>
            <a:spLocks noGrp="1"/>
          </p:cNvSpPr>
          <p:nvPr>
            <p:ph type="title"/>
          </p:nvPr>
        </p:nvSpPr>
        <p:spPr/>
        <p:txBody>
          <a:bodyPr/>
          <a:lstStyle/>
          <a:p>
            <a:r>
              <a:rPr lang="de-DE" dirty="0"/>
              <a:t>Tierhaltung</a:t>
            </a:r>
            <a:endParaRPr lang="en-AT" dirty="0"/>
          </a:p>
        </p:txBody>
      </p:sp>
      <p:sp>
        <p:nvSpPr>
          <p:cNvPr id="3" name="Content Placeholder 2">
            <a:extLst>
              <a:ext uri="{FF2B5EF4-FFF2-40B4-BE49-F238E27FC236}">
                <a16:creationId xmlns:a16="http://schemas.microsoft.com/office/drawing/2014/main" id="{A54F9775-9B5D-64C7-2BFF-D2AFFA4C4145}"/>
              </a:ext>
            </a:extLst>
          </p:cNvPr>
          <p:cNvSpPr>
            <a:spLocks noGrp="1"/>
          </p:cNvSpPr>
          <p:nvPr>
            <p:ph idx="1"/>
          </p:nvPr>
        </p:nvSpPr>
        <p:spPr/>
        <p:txBody>
          <a:bodyPr/>
          <a:lstStyle/>
          <a:p>
            <a:r>
              <a:rPr lang="de-DE" dirty="0">
                <a:solidFill>
                  <a:srgbClr val="282828"/>
                </a:solidFill>
              </a:rPr>
              <a:t>✔</a:t>
            </a:r>
            <a:r>
              <a:rPr lang="de-DE" dirty="0"/>
              <a:t>sollten auf der Weide jedoch aggressive Tiere gehalten werden, sind sie gesondert zu verwahren </a:t>
            </a:r>
            <a:r>
              <a:rPr lang="de-DE" dirty="0" err="1"/>
              <a:t>bzw</a:t>
            </a:r>
            <a:r>
              <a:rPr lang="de-DE" dirty="0"/>
              <a:t> ist zumindest eine Warnung durch ein Hinweisschild geboten. </a:t>
            </a:r>
          </a:p>
          <a:p>
            <a:r>
              <a:rPr lang="de-DE" dirty="0">
                <a:solidFill>
                  <a:srgbClr val="282828"/>
                </a:solidFill>
              </a:rPr>
              <a:t>✔ </a:t>
            </a:r>
            <a:r>
              <a:rPr lang="de-DE" dirty="0"/>
              <a:t>Wenn eine besondere Gefahrensituation besteht und diese örtlich eingegrenzt werden kann, so sind auch im Almgebiet erhöhte Anforderungen an die erforderliche Verwahrung und Beaufsichtigung zu stellen und zumutbare zusätzliche Sicherungsmaßnahmen (etwa ein Zaun) zu fordern</a:t>
            </a:r>
            <a:endParaRPr lang="en-AT" dirty="0"/>
          </a:p>
          <a:p>
            <a:endParaRPr lang="en-AT" dirty="0"/>
          </a:p>
        </p:txBody>
      </p:sp>
      <p:sp>
        <p:nvSpPr>
          <p:cNvPr id="4" name="Text Placeholder 3">
            <a:extLst>
              <a:ext uri="{FF2B5EF4-FFF2-40B4-BE49-F238E27FC236}">
                <a16:creationId xmlns:a16="http://schemas.microsoft.com/office/drawing/2014/main" id="{9EEA9960-EC18-317B-C629-EDD955BB589D}"/>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204455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4ADB-D44E-6E4C-FF10-59ADF5CADCCA}"/>
              </a:ext>
            </a:extLst>
          </p:cNvPr>
          <p:cNvSpPr>
            <a:spLocks noGrp="1"/>
          </p:cNvSpPr>
          <p:nvPr>
            <p:ph type="ctrTitle"/>
          </p:nvPr>
        </p:nvSpPr>
        <p:spPr/>
        <p:txBody>
          <a:bodyPr>
            <a:normAutofit fontScale="90000"/>
          </a:bodyPr>
          <a:lstStyle/>
          <a:p>
            <a:endParaRPr lang="en-AT" dirty="0"/>
          </a:p>
        </p:txBody>
      </p:sp>
      <p:sp>
        <p:nvSpPr>
          <p:cNvPr id="3" name="Text Placeholder 2">
            <a:extLst>
              <a:ext uri="{FF2B5EF4-FFF2-40B4-BE49-F238E27FC236}">
                <a16:creationId xmlns:a16="http://schemas.microsoft.com/office/drawing/2014/main" id="{C5CE1BD6-E7CB-7A31-B857-15FF5B7CE3E2}"/>
              </a:ext>
            </a:extLst>
          </p:cNvPr>
          <p:cNvSpPr>
            <a:spLocks noGrp="1"/>
          </p:cNvSpPr>
          <p:nvPr>
            <p:ph type="body" sz="quarter" idx="13"/>
          </p:nvPr>
        </p:nvSpPr>
        <p:spPr/>
        <p:txBody>
          <a:bodyPr/>
          <a:lstStyle/>
          <a:p>
            <a:endParaRPr lang="en-AT" dirty="0"/>
          </a:p>
        </p:txBody>
      </p:sp>
      <p:sp>
        <p:nvSpPr>
          <p:cNvPr id="4" name="Text Placeholder 3">
            <a:extLst>
              <a:ext uri="{FF2B5EF4-FFF2-40B4-BE49-F238E27FC236}">
                <a16:creationId xmlns:a16="http://schemas.microsoft.com/office/drawing/2014/main" id="{E7E5D30C-C23E-8A42-065D-74C93AF49AF8}"/>
              </a:ext>
            </a:extLst>
          </p:cNvPr>
          <p:cNvSpPr>
            <a:spLocks noGrp="1"/>
          </p:cNvSpPr>
          <p:nvPr>
            <p:ph type="body" sz="quarter" idx="14"/>
          </p:nvPr>
        </p:nvSpPr>
        <p:spPr/>
        <p:txBody>
          <a:bodyPr/>
          <a:lstStyle/>
          <a:p>
            <a:r>
              <a:rPr lang="de-DE" sz="2400" dirty="0"/>
              <a:t>Haftpflicht                      allgemein</a:t>
            </a:r>
            <a:endParaRPr lang="en-AT" sz="2400" dirty="0"/>
          </a:p>
        </p:txBody>
      </p:sp>
      <p:sp>
        <p:nvSpPr>
          <p:cNvPr id="5" name="Text Placeholder 4">
            <a:extLst>
              <a:ext uri="{FF2B5EF4-FFF2-40B4-BE49-F238E27FC236}">
                <a16:creationId xmlns:a16="http://schemas.microsoft.com/office/drawing/2014/main" id="{DFF7A3D6-8FE6-7DE2-9EFD-323F83D18E98}"/>
              </a:ext>
            </a:extLst>
          </p:cNvPr>
          <p:cNvSpPr>
            <a:spLocks noGrp="1"/>
          </p:cNvSpPr>
          <p:nvPr>
            <p:ph type="body" sz="quarter" idx="15"/>
          </p:nvPr>
        </p:nvSpPr>
        <p:spPr/>
        <p:txBody>
          <a:bodyPr/>
          <a:lstStyle/>
          <a:p>
            <a:r>
              <a:rPr lang="de-DE" sz="2400" dirty="0"/>
              <a:t>Vertrags-</a:t>
            </a:r>
            <a:r>
              <a:rPr lang="de-DE" sz="2400" dirty="0" err="1"/>
              <a:t>grundlagen</a:t>
            </a:r>
            <a:endParaRPr lang="en-AT" sz="2400" dirty="0"/>
          </a:p>
        </p:txBody>
      </p:sp>
      <p:sp>
        <p:nvSpPr>
          <p:cNvPr id="6" name="Text Placeholder 5">
            <a:extLst>
              <a:ext uri="{FF2B5EF4-FFF2-40B4-BE49-F238E27FC236}">
                <a16:creationId xmlns:a16="http://schemas.microsoft.com/office/drawing/2014/main" id="{430AC66F-4228-7CB7-CEB4-7A172E7DF1A1}"/>
              </a:ext>
            </a:extLst>
          </p:cNvPr>
          <p:cNvSpPr>
            <a:spLocks noGrp="1"/>
          </p:cNvSpPr>
          <p:nvPr>
            <p:ph type="body" sz="quarter" idx="16"/>
          </p:nvPr>
        </p:nvSpPr>
        <p:spPr/>
        <p:txBody>
          <a:bodyPr/>
          <a:lstStyle/>
          <a:p>
            <a:r>
              <a:rPr lang="de-DE" sz="2400" dirty="0"/>
              <a:t>Haftung versus Deckung</a:t>
            </a:r>
            <a:endParaRPr lang="en-AT" sz="2400" dirty="0"/>
          </a:p>
        </p:txBody>
      </p:sp>
      <p:sp>
        <p:nvSpPr>
          <p:cNvPr id="7" name="Text Placeholder 6">
            <a:extLst>
              <a:ext uri="{FF2B5EF4-FFF2-40B4-BE49-F238E27FC236}">
                <a16:creationId xmlns:a16="http://schemas.microsoft.com/office/drawing/2014/main" id="{35D2417F-8A8F-3713-9050-46447005B0F7}"/>
              </a:ext>
            </a:extLst>
          </p:cNvPr>
          <p:cNvSpPr>
            <a:spLocks noGrp="1"/>
          </p:cNvSpPr>
          <p:nvPr>
            <p:ph type="body" sz="quarter" idx="17"/>
          </p:nvPr>
        </p:nvSpPr>
        <p:spPr/>
        <p:txBody>
          <a:bodyPr/>
          <a:lstStyle/>
          <a:p>
            <a:r>
              <a:rPr lang="de-DE" sz="2400" dirty="0"/>
              <a:t>Örtlicher und zeitlicher Geltungsbereich</a:t>
            </a:r>
            <a:endParaRPr lang="en-AT" sz="2400" dirty="0"/>
          </a:p>
        </p:txBody>
      </p:sp>
      <p:sp>
        <p:nvSpPr>
          <p:cNvPr id="8" name="Text Placeholder 7">
            <a:extLst>
              <a:ext uri="{FF2B5EF4-FFF2-40B4-BE49-F238E27FC236}">
                <a16:creationId xmlns:a16="http://schemas.microsoft.com/office/drawing/2014/main" id="{0FECFACE-C1B3-311F-D1B0-2C068AE0E53E}"/>
              </a:ext>
            </a:extLst>
          </p:cNvPr>
          <p:cNvSpPr>
            <a:spLocks noGrp="1"/>
          </p:cNvSpPr>
          <p:nvPr>
            <p:ph type="body" sz="quarter" idx="18"/>
          </p:nvPr>
        </p:nvSpPr>
        <p:spPr/>
        <p:txBody>
          <a:bodyPr/>
          <a:lstStyle/>
          <a:p>
            <a:r>
              <a:rPr lang="de-DE" sz="2400" dirty="0"/>
              <a:t>Welche Schäden zahlt der Versicherer</a:t>
            </a:r>
            <a:endParaRPr lang="en-AT" sz="2400" dirty="0"/>
          </a:p>
        </p:txBody>
      </p:sp>
      <p:sp>
        <p:nvSpPr>
          <p:cNvPr id="9" name="Text Placeholder 8">
            <a:extLst>
              <a:ext uri="{FF2B5EF4-FFF2-40B4-BE49-F238E27FC236}">
                <a16:creationId xmlns:a16="http://schemas.microsoft.com/office/drawing/2014/main" id="{1C58BE26-F699-4B2A-5A99-E50817DB21D7}"/>
              </a:ext>
            </a:extLst>
          </p:cNvPr>
          <p:cNvSpPr>
            <a:spLocks noGrp="1"/>
          </p:cNvSpPr>
          <p:nvPr>
            <p:ph type="body" sz="quarter" idx="19"/>
          </p:nvPr>
        </p:nvSpPr>
        <p:spPr/>
        <p:txBody>
          <a:bodyPr/>
          <a:lstStyle/>
          <a:p>
            <a:r>
              <a:rPr lang="de-DE" sz="2400" dirty="0"/>
              <a:t>Wichtige Ausschlüsse</a:t>
            </a:r>
            <a:endParaRPr lang="en-AT" sz="2400" dirty="0"/>
          </a:p>
        </p:txBody>
      </p:sp>
      <p:sp>
        <p:nvSpPr>
          <p:cNvPr id="10" name="Text Placeholder 9">
            <a:extLst>
              <a:ext uri="{FF2B5EF4-FFF2-40B4-BE49-F238E27FC236}">
                <a16:creationId xmlns:a16="http://schemas.microsoft.com/office/drawing/2014/main" id="{69611F5C-6356-36D4-7218-3CB881A264B3}"/>
              </a:ext>
            </a:extLst>
          </p:cNvPr>
          <p:cNvSpPr>
            <a:spLocks noGrp="1"/>
          </p:cNvSpPr>
          <p:nvPr>
            <p:ph type="body" sz="quarter" idx="20"/>
          </p:nvPr>
        </p:nvSpPr>
        <p:spPr/>
        <p:txBody>
          <a:bodyPr/>
          <a:lstStyle/>
          <a:p>
            <a:r>
              <a:rPr lang="de-DE" sz="2400" dirty="0"/>
              <a:t>Amtshaftpflicht Organhaftpflicht</a:t>
            </a:r>
            <a:endParaRPr lang="en-AT" sz="2400" dirty="0"/>
          </a:p>
        </p:txBody>
      </p:sp>
      <p:sp>
        <p:nvSpPr>
          <p:cNvPr id="11" name="Text Placeholder 10">
            <a:extLst>
              <a:ext uri="{FF2B5EF4-FFF2-40B4-BE49-F238E27FC236}">
                <a16:creationId xmlns:a16="http://schemas.microsoft.com/office/drawing/2014/main" id="{986D784B-4F8F-639F-471B-F53499AC5222}"/>
              </a:ext>
            </a:extLst>
          </p:cNvPr>
          <p:cNvSpPr>
            <a:spLocks noGrp="1"/>
          </p:cNvSpPr>
          <p:nvPr>
            <p:ph type="body" sz="quarter" idx="21"/>
          </p:nvPr>
        </p:nvSpPr>
        <p:spPr/>
        <p:txBody>
          <a:bodyPr/>
          <a:lstStyle/>
          <a:p>
            <a:r>
              <a:rPr lang="de-DE" sz="2400" dirty="0"/>
              <a:t>Meldepflicht und Verhalten im Schadensfall</a:t>
            </a:r>
            <a:endParaRPr lang="en-AT" sz="2400" dirty="0"/>
          </a:p>
        </p:txBody>
      </p:sp>
    </p:spTree>
    <p:extLst>
      <p:ext uri="{BB962C8B-B14F-4D97-AF65-F5344CB8AC3E}">
        <p14:creationId xmlns:p14="http://schemas.microsoft.com/office/powerpoint/2010/main" val="292826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F4182-7C42-E80C-79A2-A214632CA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3ED72-893F-8F64-A276-66B5413C9FCE}"/>
              </a:ext>
            </a:extLst>
          </p:cNvPr>
          <p:cNvSpPr>
            <a:spLocks noGrp="1"/>
          </p:cNvSpPr>
          <p:nvPr>
            <p:ph type="title"/>
          </p:nvPr>
        </p:nvSpPr>
        <p:spPr/>
        <p:txBody>
          <a:bodyPr/>
          <a:lstStyle/>
          <a:p>
            <a:r>
              <a:rPr lang="de-DE" dirty="0"/>
              <a:t>Tierhaltung</a:t>
            </a:r>
            <a:endParaRPr lang="en-AT" dirty="0"/>
          </a:p>
        </p:txBody>
      </p:sp>
      <p:sp>
        <p:nvSpPr>
          <p:cNvPr id="3" name="Content Placeholder 2">
            <a:extLst>
              <a:ext uri="{FF2B5EF4-FFF2-40B4-BE49-F238E27FC236}">
                <a16:creationId xmlns:a16="http://schemas.microsoft.com/office/drawing/2014/main" id="{913DEC10-CF3A-F09F-EDFF-F6286AB35330}"/>
              </a:ext>
            </a:extLst>
          </p:cNvPr>
          <p:cNvSpPr>
            <a:spLocks noGrp="1"/>
          </p:cNvSpPr>
          <p:nvPr>
            <p:ph idx="1"/>
          </p:nvPr>
        </p:nvSpPr>
        <p:spPr/>
        <p:txBody>
          <a:bodyPr/>
          <a:lstStyle/>
          <a:p>
            <a:r>
              <a:rPr lang="de-DE" dirty="0">
                <a:solidFill>
                  <a:srgbClr val="282828"/>
                </a:solidFill>
              </a:rPr>
              <a:t>✔ </a:t>
            </a:r>
            <a:r>
              <a:rPr lang="de-DE" dirty="0"/>
              <a:t>Durch Weidevieh oder Wild verursachte Schäden an Fluren oder Kulturen sind vom Versicherungsschutz ausgeschlossen (</a:t>
            </a:r>
            <a:r>
              <a:rPr lang="de-DE" dirty="0" err="1"/>
              <a:t>einschließbar</a:t>
            </a:r>
            <a:r>
              <a:rPr lang="de-DE" dirty="0"/>
              <a:t> für Weidevieh). </a:t>
            </a:r>
          </a:p>
          <a:p>
            <a:r>
              <a:rPr lang="de-DE" dirty="0">
                <a:solidFill>
                  <a:srgbClr val="282828"/>
                </a:solidFill>
              </a:rPr>
              <a:t>✔</a:t>
            </a:r>
            <a:r>
              <a:rPr lang="de-DE" dirty="0"/>
              <a:t> Weidevieh = Die Tiere müssen sich zum Zeitpunkt des Schadenseintritts bestimmungsgemäß auf der Weide befunden haben und aus dem ihnen zugewiesenen Gebiet ausgebrochen sein. </a:t>
            </a:r>
          </a:p>
          <a:p>
            <a:r>
              <a:rPr lang="de-DE" dirty="0"/>
              <a:t> </a:t>
            </a:r>
            <a:r>
              <a:rPr lang="de-DE" dirty="0">
                <a:solidFill>
                  <a:srgbClr val="282828"/>
                </a:solidFill>
              </a:rPr>
              <a:t>✔ </a:t>
            </a:r>
            <a:r>
              <a:rPr lang="de-DE" dirty="0"/>
              <a:t>Schäden, die im Zuge des Viehtriebs oder durch Ausbrechen aus Stallungen entstehen, fallen nicht unter diesen Ausschluss. </a:t>
            </a:r>
          </a:p>
        </p:txBody>
      </p:sp>
      <p:sp>
        <p:nvSpPr>
          <p:cNvPr id="4" name="Text Placeholder 3">
            <a:extLst>
              <a:ext uri="{FF2B5EF4-FFF2-40B4-BE49-F238E27FC236}">
                <a16:creationId xmlns:a16="http://schemas.microsoft.com/office/drawing/2014/main" id="{F4227C3E-4527-B827-441A-CE3856CB671E}"/>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3508059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482A8-E7F5-1A0A-33E0-CDF4440EB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75ABB-7A26-3724-D757-02FE3472FACB}"/>
              </a:ext>
            </a:extLst>
          </p:cNvPr>
          <p:cNvSpPr>
            <a:spLocks noGrp="1"/>
          </p:cNvSpPr>
          <p:nvPr>
            <p:ph type="title"/>
          </p:nvPr>
        </p:nvSpPr>
        <p:spPr/>
        <p:txBody>
          <a:bodyPr/>
          <a:lstStyle/>
          <a:p>
            <a:r>
              <a:rPr lang="de-DE" dirty="0"/>
              <a:t>Tierhaltung</a:t>
            </a:r>
            <a:endParaRPr lang="en-AT" dirty="0"/>
          </a:p>
        </p:txBody>
      </p:sp>
      <p:sp>
        <p:nvSpPr>
          <p:cNvPr id="3" name="Content Placeholder 2">
            <a:extLst>
              <a:ext uri="{FF2B5EF4-FFF2-40B4-BE49-F238E27FC236}">
                <a16:creationId xmlns:a16="http://schemas.microsoft.com/office/drawing/2014/main" id="{6FDA2819-3A9C-A1D7-DB29-21976AE41746}"/>
              </a:ext>
            </a:extLst>
          </p:cNvPr>
          <p:cNvSpPr>
            <a:spLocks noGrp="1"/>
          </p:cNvSpPr>
          <p:nvPr>
            <p:ph idx="1"/>
          </p:nvPr>
        </p:nvSpPr>
        <p:spPr/>
        <p:txBody>
          <a:bodyPr/>
          <a:lstStyle/>
          <a:p>
            <a:r>
              <a:rPr lang="de-DE" dirty="0">
                <a:solidFill>
                  <a:srgbClr val="282828"/>
                </a:solidFill>
              </a:rPr>
              <a:t>✔</a:t>
            </a:r>
            <a:r>
              <a:rPr lang="de-DE" dirty="0">
                <a:highlight>
                  <a:srgbClr val="FFFF00"/>
                </a:highlight>
              </a:rPr>
              <a:t>Keine einheitliche Rechtsprechung </a:t>
            </a:r>
            <a:r>
              <a:rPr lang="de-DE" dirty="0"/>
              <a:t>und sehr vom Einzelfall abhängig. </a:t>
            </a:r>
          </a:p>
          <a:p>
            <a:r>
              <a:rPr lang="de-DE" dirty="0">
                <a:solidFill>
                  <a:srgbClr val="282828"/>
                </a:solidFill>
              </a:rPr>
              <a:t>✔ </a:t>
            </a:r>
            <a:r>
              <a:rPr lang="de-DE" dirty="0"/>
              <a:t>Die Verwahrung von Rindern mit einem elektrischen Zaun gilt im Allgemeinen als ausreichende Verwahrung, es sei denn, es hat bereits im Vorfeld immer wieder Ausbrüche gegeben. </a:t>
            </a:r>
          </a:p>
          <a:p>
            <a:r>
              <a:rPr lang="de-DE" dirty="0">
                <a:solidFill>
                  <a:srgbClr val="282828"/>
                </a:solidFill>
              </a:rPr>
              <a:t>✔ </a:t>
            </a:r>
            <a:r>
              <a:rPr lang="de-DE" dirty="0"/>
              <a:t>Ausreichende Sicherung gegen das Ausbrechen eines Jungrindes durch ein Gatter mit einer Höhe von mindestens einem Meter gewährleistet. </a:t>
            </a:r>
          </a:p>
          <a:p>
            <a:r>
              <a:rPr lang="de-DE" dirty="0">
                <a:solidFill>
                  <a:srgbClr val="282828"/>
                </a:solidFill>
              </a:rPr>
              <a:t>✔ </a:t>
            </a:r>
            <a:r>
              <a:rPr lang="de-DE" dirty="0"/>
              <a:t>In einem weiteren Fall hat der OGH einen 1,5 Meter hohen Zaun als ausreiche Verwahrung angenommen</a:t>
            </a:r>
            <a:endParaRPr lang="en-AT" dirty="0"/>
          </a:p>
        </p:txBody>
      </p:sp>
      <p:sp>
        <p:nvSpPr>
          <p:cNvPr id="4" name="Text Placeholder 3">
            <a:extLst>
              <a:ext uri="{FF2B5EF4-FFF2-40B4-BE49-F238E27FC236}">
                <a16:creationId xmlns:a16="http://schemas.microsoft.com/office/drawing/2014/main" id="{7037D54F-4122-2463-299D-385B5F9C6AA3}"/>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344658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C3D27-4465-991A-72A0-9CB11BB43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F5CD4-3CC8-F4CB-4975-DA1CC2ED54A2}"/>
              </a:ext>
            </a:extLst>
          </p:cNvPr>
          <p:cNvSpPr>
            <a:spLocks noGrp="1"/>
          </p:cNvSpPr>
          <p:nvPr>
            <p:ph type="title"/>
          </p:nvPr>
        </p:nvSpPr>
        <p:spPr/>
        <p:txBody>
          <a:bodyPr/>
          <a:lstStyle/>
          <a:p>
            <a:r>
              <a:rPr lang="de-DE" dirty="0"/>
              <a:t>Tierhaltung</a:t>
            </a:r>
            <a:endParaRPr lang="en-AT" dirty="0"/>
          </a:p>
        </p:txBody>
      </p:sp>
      <p:sp>
        <p:nvSpPr>
          <p:cNvPr id="3" name="Content Placeholder 2">
            <a:extLst>
              <a:ext uri="{FF2B5EF4-FFF2-40B4-BE49-F238E27FC236}">
                <a16:creationId xmlns:a16="http://schemas.microsoft.com/office/drawing/2014/main" id="{B09A686E-0C19-B648-236D-3624081AF8DE}"/>
              </a:ext>
            </a:extLst>
          </p:cNvPr>
          <p:cNvSpPr>
            <a:spLocks noGrp="1"/>
          </p:cNvSpPr>
          <p:nvPr>
            <p:ph idx="1"/>
          </p:nvPr>
        </p:nvSpPr>
        <p:spPr/>
        <p:txBody>
          <a:bodyPr/>
          <a:lstStyle/>
          <a:p>
            <a:r>
              <a:rPr lang="de-DE" dirty="0">
                <a:solidFill>
                  <a:srgbClr val="282828"/>
                </a:solidFill>
              </a:rPr>
              <a:t>✔</a:t>
            </a:r>
            <a:r>
              <a:rPr lang="de-DE" dirty="0"/>
              <a:t>  Weidevieh Fallbeispiele </a:t>
            </a:r>
          </a:p>
          <a:p>
            <a:r>
              <a:rPr lang="de-DE" dirty="0"/>
              <a:t> In Alpgebieten und Gebieten, die nicht an stark frequentierte Straßen angrenzen und in denen der unbeaufsichtigte Weidegang nach altem Herkommen üblich ist (Freiweidegebiet), geschieht das Abstellen (Parken) von Fahrzeugen in der Regel auf eigene Gefahr (RS0030025). </a:t>
            </a:r>
          </a:p>
          <a:p>
            <a:r>
              <a:rPr lang="de-DE" dirty="0"/>
              <a:t> </a:t>
            </a:r>
            <a:r>
              <a:rPr lang="de-DE" dirty="0">
                <a:solidFill>
                  <a:srgbClr val="282828"/>
                </a:solidFill>
              </a:rPr>
              <a:t>✔</a:t>
            </a:r>
            <a:r>
              <a:rPr lang="de-DE" dirty="0"/>
              <a:t> Ungenügende Sorgfalt: Pferd auf einzigem Pferdestand in fremden Stall gelassen, Zusammentreffen mit heimkehrendem Pferd nicht vorgebeugt (SZ 3/107). </a:t>
            </a:r>
            <a:endParaRPr lang="en-AT" dirty="0"/>
          </a:p>
        </p:txBody>
      </p:sp>
      <p:sp>
        <p:nvSpPr>
          <p:cNvPr id="4" name="Text Placeholder 3">
            <a:extLst>
              <a:ext uri="{FF2B5EF4-FFF2-40B4-BE49-F238E27FC236}">
                <a16:creationId xmlns:a16="http://schemas.microsoft.com/office/drawing/2014/main" id="{65DADD43-7F2A-E662-F6F1-CFA8EBFC6496}"/>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138471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9E1EF-F075-A833-2EF5-EDA3D32C0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598EF-BAE8-1641-EFD2-71CB86CD54A0}"/>
              </a:ext>
            </a:extLst>
          </p:cNvPr>
          <p:cNvSpPr>
            <a:spLocks noGrp="1"/>
          </p:cNvSpPr>
          <p:nvPr>
            <p:ph type="title"/>
          </p:nvPr>
        </p:nvSpPr>
        <p:spPr/>
        <p:txBody>
          <a:bodyPr/>
          <a:lstStyle/>
          <a:p>
            <a:r>
              <a:rPr lang="de-DE" dirty="0"/>
              <a:t>Tierhaltung</a:t>
            </a:r>
            <a:endParaRPr lang="en-AT" dirty="0"/>
          </a:p>
        </p:txBody>
      </p:sp>
      <p:sp>
        <p:nvSpPr>
          <p:cNvPr id="3" name="Content Placeholder 2">
            <a:extLst>
              <a:ext uri="{FF2B5EF4-FFF2-40B4-BE49-F238E27FC236}">
                <a16:creationId xmlns:a16="http://schemas.microsoft.com/office/drawing/2014/main" id="{77164715-5FC6-C66D-F806-079870F67180}"/>
              </a:ext>
            </a:extLst>
          </p:cNvPr>
          <p:cNvSpPr>
            <a:spLocks noGrp="1"/>
          </p:cNvSpPr>
          <p:nvPr>
            <p:ph idx="1"/>
          </p:nvPr>
        </p:nvSpPr>
        <p:spPr/>
        <p:txBody>
          <a:bodyPr/>
          <a:lstStyle/>
          <a:p>
            <a:r>
              <a:rPr lang="de-DE" dirty="0">
                <a:solidFill>
                  <a:srgbClr val="282828"/>
                </a:solidFill>
              </a:rPr>
              <a:t>✔</a:t>
            </a:r>
            <a:r>
              <a:rPr lang="de-DE" dirty="0"/>
              <a:t>  Ungenügende Sorgfalt: leicht zu öffnendes Gatter, stark frequentierte Straße (ZVR 1957/242) . </a:t>
            </a:r>
          </a:p>
          <a:p>
            <a:r>
              <a:rPr lang="de-DE" dirty="0"/>
              <a:t> </a:t>
            </a:r>
            <a:r>
              <a:rPr lang="de-DE" dirty="0">
                <a:solidFill>
                  <a:srgbClr val="282828"/>
                </a:solidFill>
              </a:rPr>
              <a:t>✔ </a:t>
            </a:r>
            <a:r>
              <a:rPr lang="de-DE" dirty="0"/>
              <a:t>Ungenügende Sorgfalt: Gruppe von 17 Pferden auf Weide, Entfernung zu einer Bundesstraße 1000 m, elektrischer Weidezaun in Höhe von 90-95 cm (SZ 58/56) . </a:t>
            </a:r>
          </a:p>
          <a:p>
            <a:r>
              <a:rPr lang="de-DE" dirty="0">
                <a:solidFill>
                  <a:srgbClr val="282828"/>
                </a:solidFill>
              </a:rPr>
              <a:t>✔ </a:t>
            </a:r>
            <a:r>
              <a:rPr lang="de-DE" dirty="0"/>
              <a:t>Ungenügende Sorgfalt: möglicherweise offengelassenes Koppelgatter; eine Entfernung von 4 km (!) zu einer Bundesstraße stellt für Pferde kein unüberwindliches Hindernis dar. </a:t>
            </a:r>
            <a:endParaRPr lang="en-AT" dirty="0"/>
          </a:p>
        </p:txBody>
      </p:sp>
      <p:sp>
        <p:nvSpPr>
          <p:cNvPr id="4" name="Text Placeholder 3">
            <a:extLst>
              <a:ext uri="{FF2B5EF4-FFF2-40B4-BE49-F238E27FC236}">
                <a16:creationId xmlns:a16="http://schemas.microsoft.com/office/drawing/2014/main" id="{FE820CF2-D157-8FEC-8D5B-E9CEFABC4679}"/>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327722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773E8-0782-E269-62CF-3C979053A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DCCF2-71AE-447E-AE32-919BFA23F86E}"/>
              </a:ext>
            </a:extLst>
          </p:cNvPr>
          <p:cNvSpPr>
            <a:spLocks noGrp="1"/>
          </p:cNvSpPr>
          <p:nvPr>
            <p:ph type="title"/>
          </p:nvPr>
        </p:nvSpPr>
        <p:spPr/>
        <p:txBody>
          <a:bodyPr/>
          <a:lstStyle/>
          <a:p>
            <a:r>
              <a:rPr lang="de-DE" dirty="0"/>
              <a:t>Typische Schadenbeispiele Landwirtschaft</a:t>
            </a:r>
            <a:endParaRPr lang="en-AT" dirty="0"/>
          </a:p>
        </p:txBody>
      </p:sp>
      <p:sp>
        <p:nvSpPr>
          <p:cNvPr id="3" name="Content Placeholder 2">
            <a:extLst>
              <a:ext uri="{FF2B5EF4-FFF2-40B4-BE49-F238E27FC236}">
                <a16:creationId xmlns:a16="http://schemas.microsoft.com/office/drawing/2014/main" id="{36232E2C-6811-8BE1-4FC4-2BEEB3B2ED3B}"/>
              </a:ext>
            </a:extLst>
          </p:cNvPr>
          <p:cNvSpPr>
            <a:spLocks noGrp="1"/>
          </p:cNvSpPr>
          <p:nvPr>
            <p:ph idx="1"/>
          </p:nvPr>
        </p:nvSpPr>
        <p:spPr/>
        <p:txBody>
          <a:bodyPr/>
          <a:lstStyle/>
          <a:p>
            <a:r>
              <a:rPr lang="de-DE" dirty="0">
                <a:solidFill>
                  <a:srgbClr val="282828"/>
                </a:solidFill>
              </a:rPr>
              <a:t>✔</a:t>
            </a:r>
            <a:r>
              <a:rPr lang="de-DE" dirty="0"/>
              <a:t>  Das Nachbarkind fällt in eine mangelhaft abgesicherte Jauchengrube= DECKUNG </a:t>
            </a:r>
          </a:p>
          <a:p>
            <a:r>
              <a:rPr lang="de-DE" dirty="0"/>
              <a:t> </a:t>
            </a:r>
            <a:r>
              <a:rPr lang="de-DE" dirty="0">
                <a:solidFill>
                  <a:srgbClr val="282828"/>
                </a:solidFill>
              </a:rPr>
              <a:t>✔ Dachlawine beschädigt das Auto der Ehegattin = keine Deckung ( Angehörigenausschluss</a:t>
            </a:r>
            <a:r>
              <a:rPr lang="de-DE" dirty="0"/>
              <a:t>) . </a:t>
            </a:r>
          </a:p>
          <a:p>
            <a:r>
              <a:rPr lang="de-DE" dirty="0">
                <a:solidFill>
                  <a:srgbClr val="282828"/>
                </a:solidFill>
              </a:rPr>
              <a:t>✔ Feriengast stürzt auf dem mangelhaft gestreuten Weg vor dem Haus = DECKUNG                       </a:t>
            </a:r>
          </a:p>
          <a:p>
            <a:r>
              <a:rPr lang="de-DE" dirty="0">
                <a:solidFill>
                  <a:srgbClr val="282828"/>
                </a:solidFill>
              </a:rPr>
              <a:t>✔ Wachhund beißt den Briefträger = Deckung</a:t>
            </a:r>
            <a:endParaRPr lang="en-AT" dirty="0"/>
          </a:p>
          <a:p>
            <a:r>
              <a:rPr lang="de-DE" dirty="0">
                <a:solidFill>
                  <a:srgbClr val="282828"/>
                </a:solidFill>
              </a:rPr>
              <a:t>✔ ein zur Landwirtschaft gehörender morscher Baum stürzt auf die </a:t>
            </a:r>
            <a:r>
              <a:rPr lang="de-DE" dirty="0" err="1">
                <a:solidFill>
                  <a:srgbClr val="282828"/>
                </a:solidFill>
              </a:rPr>
              <a:t>Strasse</a:t>
            </a:r>
            <a:r>
              <a:rPr lang="de-DE" dirty="0">
                <a:solidFill>
                  <a:srgbClr val="282828"/>
                </a:solidFill>
              </a:rPr>
              <a:t> und verursacht einen Unfall = DECKUNG</a:t>
            </a:r>
            <a:endParaRPr lang="en-AT" dirty="0"/>
          </a:p>
          <a:p>
            <a:r>
              <a:rPr lang="de-DE" dirty="0">
                <a:solidFill>
                  <a:srgbClr val="282828"/>
                </a:solidFill>
              </a:rPr>
              <a:t>✔ Landwirt führt Jauche aus, obwohl der Boden gefroren ist – Jauche beschädigt Forellenteich des Nachbarn = keine DECKUNG ( bedingt vorsätzlich)</a:t>
            </a:r>
            <a:endParaRPr lang="en-AT" dirty="0"/>
          </a:p>
          <a:p>
            <a:endParaRPr lang="en-AT" dirty="0"/>
          </a:p>
        </p:txBody>
      </p:sp>
      <p:sp>
        <p:nvSpPr>
          <p:cNvPr id="4" name="Text Placeholder 3">
            <a:extLst>
              <a:ext uri="{FF2B5EF4-FFF2-40B4-BE49-F238E27FC236}">
                <a16:creationId xmlns:a16="http://schemas.microsoft.com/office/drawing/2014/main" id="{6899C45A-2674-3A77-ADE0-C87B799DEA48}"/>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4294441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07AF-4D9E-A3EF-1A28-0F0965D2A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D88C6-2085-A986-234B-FA665ECA6680}"/>
              </a:ext>
            </a:extLst>
          </p:cNvPr>
          <p:cNvSpPr>
            <a:spLocks noGrp="1"/>
          </p:cNvSpPr>
          <p:nvPr>
            <p:ph type="title"/>
          </p:nvPr>
        </p:nvSpPr>
        <p:spPr/>
        <p:txBody>
          <a:bodyPr/>
          <a:lstStyle/>
          <a:p>
            <a:r>
              <a:rPr lang="de-DE" dirty="0"/>
              <a:t>Typische Schadensbeispiele Landwirtschaft</a:t>
            </a:r>
            <a:endParaRPr lang="en-AT" dirty="0"/>
          </a:p>
        </p:txBody>
      </p:sp>
      <p:sp>
        <p:nvSpPr>
          <p:cNvPr id="3" name="Content Placeholder 2">
            <a:extLst>
              <a:ext uri="{FF2B5EF4-FFF2-40B4-BE49-F238E27FC236}">
                <a16:creationId xmlns:a16="http://schemas.microsoft.com/office/drawing/2014/main" id="{5D6EABB3-661B-EBC9-0C4F-F8D3FCDD6AE2}"/>
              </a:ext>
            </a:extLst>
          </p:cNvPr>
          <p:cNvSpPr>
            <a:spLocks noGrp="1"/>
          </p:cNvSpPr>
          <p:nvPr>
            <p:ph idx="1"/>
          </p:nvPr>
        </p:nvSpPr>
        <p:spPr/>
        <p:txBody>
          <a:bodyPr/>
          <a:lstStyle/>
          <a:p>
            <a:r>
              <a:rPr lang="de-DE" dirty="0">
                <a:solidFill>
                  <a:srgbClr val="282828"/>
                </a:solidFill>
              </a:rPr>
              <a:t>✔</a:t>
            </a:r>
            <a:r>
              <a:rPr lang="de-DE" dirty="0"/>
              <a:t>  Landwirt bringt Schädlingsbekämpfungsmittel aus und beschädigt angrenzendes Feld = DECKUNG. </a:t>
            </a:r>
          </a:p>
          <a:p>
            <a:r>
              <a:rPr lang="de-DE" dirty="0"/>
              <a:t> </a:t>
            </a:r>
            <a:r>
              <a:rPr lang="de-DE" dirty="0">
                <a:solidFill>
                  <a:srgbClr val="282828"/>
                </a:solidFill>
              </a:rPr>
              <a:t>✔ Durch einen schadhaften Weidezaun gelangen die Kühe in ein nahe gelegenes Maisfeld und beschädigen bzw. fressen die Maispflanzen = Deckung</a:t>
            </a:r>
            <a:r>
              <a:rPr lang="de-DE" dirty="0"/>
              <a:t>. </a:t>
            </a:r>
          </a:p>
          <a:p>
            <a:r>
              <a:rPr lang="de-DE" dirty="0">
                <a:solidFill>
                  <a:srgbClr val="282828"/>
                </a:solidFill>
              </a:rPr>
              <a:t>✔ Landwirt liefert Milch an die Molkerei, seine Charge ist verunreinigt und die gesamte Milchlieferung wird unbrauchbar = Deckung</a:t>
            </a:r>
            <a:r>
              <a:rPr lang="de-DE" dirty="0"/>
              <a:t>. </a:t>
            </a:r>
            <a:endParaRPr lang="en-AT" dirty="0"/>
          </a:p>
        </p:txBody>
      </p:sp>
      <p:sp>
        <p:nvSpPr>
          <p:cNvPr id="4" name="Text Placeholder 3">
            <a:extLst>
              <a:ext uri="{FF2B5EF4-FFF2-40B4-BE49-F238E27FC236}">
                <a16:creationId xmlns:a16="http://schemas.microsoft.com/office/drawing/2014/main" id="{6EA1200A-7A43-EFE3-D4FD-34CF846675FA}"/>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217925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2497-B45F-A14A-D8D9-F5CABBF02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67C44-2A6E-099C-B3F6-5ED236260F3F}"/>
              </a:ext>
            </a:extLst>
          </p:cNvPr>
          <p:cNvSpPr>
            <a:spLocks noGrp="1"/>
          </p:cNvSpPr>
          <p:nvPr>
            <p:ph type="title"/>
          </p:nvPr>
        </p:nvSpPr>
        <p:spPr>
          <a:xfrm>
            <a:off x="1676400" y="1236253"/>
            <a:ext cx="9821442" cy="498598"/>
          </a:xfrm>
        </p:spPr>
        <p:txBody>
          <a:bodyPr/>
          <a:lstStyle/>
          <a:p>
            <a:r>
              <a:rPr lang="de-DE" dirty="0"/>
              <a:t>Besonderheiten KTN. Almwirtschaftsverein</a:t>
            </a:r>
            <a:endParaRPr lang="en-AT" dirty="0"/>
          </a:p>
        </p:txBody>
      </p:sp>
      <p:sp>
        <p:nvSpPr>
          <p:cNvPr id="3" name="Content Placeholder 2">
            <a:extLst>
              <a:ext uri="{FF2B5EF4-FFF2-40B4-BE49-F238E27FC236}">
                <a16:creationId xmlns:a16="http://schemas.microsoft.com/office/drawing/2014/main" id="{589C3C35-DE52-7A1A-45EF-A58FB7C362D8}"/>
              </a:ext>
            </a:extLst>
          </p:cNvPr>
          <p:cNvSpPr>
            <a:spLocks noGrp="1"/>
          </p:cNvSpPr>
          <p:nvPr>
            <p:ph idx="1"/>
          </p:nvPr>
        </p:nvSpPr>
        <p:spPr/>
        <p:txBody>
          <a:bodyPr/>
          <a:lstStyle/>
          <a:p>
            <a:r>
              <a:rPr lang="de-DE" dirty="0">
                <a:solidFill>
                  <a:srgbClr val="282828"/>
                </a:solidFill>
              </a:rPr>
              <a:t>✔</a:t>
            </a:r>
            <a:r>
              <a:rPr lang="de-DE" dirty="0"/>
              <a:t>  Haftpflichtvertrag gilt für alle Mitglieder des Almwirtschaftsvereines   </a:t>
            </a:r>
          </a:p>
          <a:p>
            <a:r>
              <a:rPr lang="de-DE" dirty="0"/>
              <a:t> </a:t>
            </a:r>
            <a:r>
              <a:rPr lang="de-DE" dirty="0">
                <a:solidFill>
                  <a:srgbClr val="282828"/>
                </a:solidFill>
              </a:rPr>
              <a:t>✔ Personen und Sachschäden Pauschal</a:t>
            </a:r>
            <a:r>
              <a:rPr lang="de-DE" dirty="0"/>
              <a:t> VS 3 </a:t>
            </a:r>
            <a:r>
              <a:rPr lang="de-DE" dirty="0" err="1"/>
              <a:t>Mio</a:t>
            </a:r>
            <a:endParaRPr lang="de-DE" dirty="0"/>
          </a:p>
          <a:p>
            <a:r>
              <a:rPr lang="de-DE" dirty="0">
                <a:solidFill>
                  <a:srgbClr val="282828"/>
                </a:solidFill>
              </a:rPr>
              <a:t>✔ kein Selbstbehalt</a:t>
            </a:r>
          </a:p>
          <a:p>
            <a:r>
              <a:rPr lang="de-DE" dirty="0">
                <a:solidFill>
                  <a:srgbClr val="282828"/>
                </a:solidFill>
              </a:rPr>
              <a:t>✔ Veranstalterhaftpflicht für </a:t>
            </a:r>
            <a:r>
              <a:rPr lang="de-DE" dirty="0" err="1">
                <a:solidFill>
                  <a:srgbClr val="282828"/>
                </a:solidFill>
              </a:rPr>
              <a:t>Almfeste</a:t>
            </a:r>
            <a:r>
              <a:rPr lang="de-DE" dirty="0">
                <a:solidFill>
                  <a:srgbClr val="282828"/>
                </a:solidFill>
              </a:rPr>
              <a:t>, Käseanschnitt, Almwandertage ( Meldung an Verein)</a:t>
            </a:r>
            <a:endParaRPr lang="en-AT" dirty="0"/>
          </a:p>
          <a:p>
            <a:r>
              <a:rPr lang="de-DE" dirty="0">
                <a:solidFill>
                  <a:srgbClr val="282828"/>
                </a:solidFill>
              </a:rPr>
              <a:t>✔ Versicherungsschutz für Schäden untereinander ( </a:t>
            </a:r>
            <a:r>
              <a:rPr lang="de-DE" dirty="0" err="1">
                <a:solidFill>
                  <a:srgbClr val="282828"/>
                </a:solidFill>
              </a:rPr>
              <a:t>cross</a:t>
            </a:r>
            <a:r>
              <a:rPr lang="de-DE" dirty="0">
                <a:solidFill>
                  <a:srgbClr val="282828"/>
                </a:solidFill>
              </a:rPr>
              <a:t> </a:t>
            </a:r>
            <a:r>
              <a:rPr lang="de-DE" dirty="0" err="1">
                <a:solidFill>
                  <a:srgbClr val="282828"/>
                </a:solidFill>
              </a:rPr>
              <a:t>liability</a:t>
            </a:r>
            <a:r>
              <a:rPr lang="de-DE" dirty="0">
                <a:solidFill>
                  <a:srgbClr val="282828"/>
                </a:solidFill>
              </a:rPr>
              <a:t>)</a:t>
            </a:r>
          </a:p>
          <a:p>
            <a:r>
              <a:rPr lang="de-DE" dirty="0">
                <a:solidFill>
                  <a:srgbClr val="282828"/>
                </a:solidFill>
              </a:rPr>
              <a:t>✔ Mietsachschäden ( z.B. Feuerschaden an gemietetem Gebäude) </a:t>
            </a:r>
          </a:p>
          <a:p>
            <a:endParaRPr lang="en-AT" dirty="0"/>
          </a:p>
          <a:p>
            <a:endParaRPr lang="en-AT" dirty="0"/>
          </a:p>
        </p:txBody>
      </p:sp>
      <p:sp>
        <p:nvSpPr>
          <p:cNvPr id="4" name="Text Placeholder 3">
            <a:extLst>
              <a:ext uri="{FF2B5EF4-FFF2-40B4-BE49-F238E27FC236}">
                <a16:creationId xmlns:a16="http://schemas.microsoft.com/office/drawing/2014/main" id="{D20B3D52-D5B9-2E05-A39B-DB9316BBCD55}"/>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225133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74649-2FC8-4ED5-3C73-C12C8EFFE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4241A-B51F-8FBF-0325-0ABFFD859CBF}"/>
              </a:ext>
            </a:extLst>
          </p:cNvPr>
          <p:cNvSpPr>
            <a:spLocks noGrp="1"/>
          </p:cNvSpPr>
          <p:nvPr>
            <p:ph type="title"/>
          </p:nvPr>
        </p:nvSpPr>
        <p:spPr/>
        <p:txBody>
          <a:bodyPr/>
          <a:lstStyle/>
          <a:p>
            <a:r>
              <a:rPr lang="de-DE" dirty="0"/>
              <a:t>Besonderheiten </a:t>
            </a:r>
            <a:endParaRPr lang="en-AT" dirty="0"/>
          </a:p>
        </p:txBody>
      </p:sp>
      <p:sp>
        <p:nvSpPr>
          <p:cNvPr id="3" name="Content Placeholder 2">
            <a:extLst>
              <a:ext uri="{FF2B5EF4-FFF2-40B4-BE49-F238E27FC236}">
                <a16:creationId xmlns:a16="http://schemas.microsoft.com/office/drawing/2014/main" id="{583880F4-68F0-CDB9-3DC7-E7301532BF82}"/>
              </a:ext>
            </a:extLst>
          </p:cNvPr>
          <p:cNvSpPr>
            <a:spLocks noGrp="1"/>
          </p:cNvSpPr>
          <p:nvPr>
            <p:ph idx="1"/>
          </p:nvPr>
        </p:nvSpPr>
        <p:spPr/>
        <p:txBody>
          <a:bodyPr/>
          <a:lstStyle/>
          <a:p>
            <a:r>
              <a:rPr lang="de-DE" dirty="0">
                <a:solidFill>
                  <a:srgbClr val="282828"/>
                </a:solidFill>
              </a:rPr>
              <a:t>✔</a:t>
            </a:r>
            <a:r>
              <a:rPr lang="de-DE" dirty="0"/>
              <a:t>  Versichert sind auch Schäden die ein Dritter ( Konsument) durch ein Produkt  (z.B. Käse) welches von einem Mitglied des Vereines hergestellt wurde, erleidet ( Produkthaftpflicht) </a:t>
            </a:r>
          </a:p>
          <a:p>
            <a:r>
              <a:rPr lang="de-DE" dirty="0"/>
              <a:t> </a:t>
            </a:r>
            <a:r>
              <a:rPr lang="de-DE" dirty="0">
                <a:solidFill>
                  <a:srgbClr val="282828"/>
                </a:solidFill>
              </a:rPr>
              <a:t>✔ Meldefehler/Förderungsverlust . Obmann der AG macht verspätete Meldung und es kommt zu einem Förderungsverlust</a:t>
            </a:r>
            <a:r>
              <a:rPr lang="de-DE" dirty="0"/>
              <a:t> </a:t>
            </a:r>
          </a:p>
          <a:p>
            <a:r>
              <a:rPr lang="de-DE" dirty="0">
                <a:solidFill>
                  <a:srgbClr val="282828"/>
                </a:solidFill>
              </a:rPr>
              <a:t>✔ Obmann der AG hat vergessen eine Alm-/Weidemeldung zu machen</a:t>
            </a:r>
          </a:p>
          <a:p>
            <a:r>
              <a:rPr lang="de-DE" dirty="0">
                <a:solidFill>
                  <a:srgbClr val="282828"/>
                </a:solidFill>
              </a:rPr>
              <a:t>✔ Es wurde vom Obmann vergessen eine Meldung bezüglich höherer Gewalt bei </a:t>
            </a:r>
            <a:r>
              <a:rPr lang="de-DE" dirty="0" err="1">
                <a:solidFill>
                  <a:srgbClr val="282828"/>
                </a:solidFill>
              </a:rPr>
              <a:t>z.B</a:t>
            </a:r>
            <a:r>
              <a:rPr lang="de-DE" dirty="0">
                <a:solidFill>
                  <a:srgbClr val="282828"/>
                </a:solidFill>
              </a:rPr>
              <a:t> Blitzschlag eines Rindes zu machen</a:t>
            </a:r>
            <a:endParaRPr lang="en-AT" dirty="0"/>
          </a:p>
          <a:p>
            <a:endParaRPr lang="en-AT" dirty="0"/>
          </a:p>
        </p:txBody>
      </p:sp>
      <p:sp>
        <p:nvSpPr>
          <p:cNvPr id="4" name="Text Placeholder 3">
            <a:extLst>
              <a:ext uri="{FF2B5EF4-FFF2-40B4-BE49-F238E27FC236}">
                <a16:creationId xmlns:a16="http://schemas.microsoft.com/office/drawing/2014/main" id="{094D10EA-F0DC-9059-F5BB-5837CDC0633F}"/>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51658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0B231-D4AB-67FC-362B-C0493EC39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58EC3-858A-510D-525C-81B68B293EF5}"/>
              </a:ext>
            </a:extLst>
          </p:cNvPr>
          <p:cNvSpPr>
            <a:spLocks noGrp="1"/>
          </p:cNvSpPr>
          <p:nvPr>
            <p:ph type="title"/>
          </p:nvPr>
        </p:nvSpPr>
        <p:spPr/>
        <p:txBody>
          <a:bodyPr/>
          <a:lstStyle/>
          <a:p>
            <a:r>
              <a:rPr lang="de-DE" dirty="0"/>
              <a:t>Besonderheiten </a:t>
            </a:r>
            <a:endParaRPr lang="en-AT" dirty="0"/>
          </a:p>
        </p:txBody>
      </p:sp>
      <p:sp>
        <p:nvSpPr>
          <p:cNvPr id="3" name="Content Placeholder 2">
            <a:extLst>
              <a:ext uri="{FF2B5EF4-FFF2-40B4-BE49-F238E27FC236}">
                <a16:creationId xmlns:a16="http://schemas.microsoft.com/office/drawing/2014/main" id="{BDA42C0F-7FD2-D82E-BDB6-C453874A4B97}"/>
              </a:ext>
            </a:extLst>
          </p:cNvPr>
          <p:cNvSpPr>
            <a:spLocks noGrp="1"/>
          </p:cNvSpPr>
          <p:nvPr>
            <p:ph idx="1"/>
          </p:nvPr>
        </p:nvSpPr>
        <p:spPr/>
        <p:txBody>
          <a:bodyPr/>
          <a:lstStyle/>
          <a:p>
            <a:r>
              <a:rPr lang="de-DE" dirty="0">
                <a:solidFill>
                  <a:srgbClr val="282828"/>
                </a:solidFill>
              </a:rPr>
              <a:t>✔</a:t>
            </a:r>
            <a:r>
              <a:rPr lang="de-DE" dirty="0"/>
              <a:t>  Es wurde vom Obmann der AG vergessen die Anzahl der Hirten anzugeben </a:t>
            </a:r>
          </a:p>
          <a:p>
            <a:r>
              <a:rPr lang="de-DE" dirty="0"/>
              <a:t> </a:t>
            </a:r>
            <a:r>
              <a:rPr lang="de-DE" dirty="0">
                <a:solidFill>
                  <a:srgbClr val="282828"/>
                </a:solidFill>
              </a:rPr>
              <a:t>✔ Es wurde vom Obmann der AG die Erschließungsstufe der Alm falsch eingeschätzt</a:t>
            </a:r>
            <a:r>
              <a:rPr lang="de-DE" dirty="0"/>
              <a:t>. </a:t>
            </a:r>
          </a:p>
          <a:p>
            <a:r>
              <a:rPr lang="de-DE" dirty="0">
                <a:solidFill>
                  <a:srgbClr val="282828"/>
                </a:solidFill>
              </a:rPr>
              <a:t>✔ Es wurden vom Obmann der AG Schafe, Ziegen oder Pferde auf die falsche Betriebsnummer gemeldet. </a:t>
            </a:r>
          </a:p>
          <a:p>
            <a:r>
              <a:rPr lang="de-DE" dirty="0">
                <a:solidFill>
                  <a:srgbClr val="282828"/>
                </a:solidFill>
              </a:rPr>
              <a:t>✔</a:t>
            </a:r>
            <a:r>
              <a:rPr lang="de-DE" dirty="0"/>
              <a:t>  Es wurde vom Obmann der AG die Futterfläche ausgeweitet, jedoch vergessen eine Referenzflächenänderungsantrag (RAA) zu stellen. </a:t>
            </a:r>
          </a:p>
          <a:p>
            <a:endParaRPr lang="en-AT" dirty="0"/>
          </a:p>
        </p:txBody>
      </p:sp>
      <p:sp>
        <p:nvSpPr>
          <p:cNvPr id="4" name="Text Placeholder 3">
            <a:extLst>
              <a:ext uri="{FF2B5EF4-FFF2-40B4-BE49-F238E27FC236}">
                <a16:creationId xmlns:a16="http://schemas.microsoft.com/office/drawing/2014/main" id="{FF1EFEAA-31A8-5BA3-7C75-D1DF3C9AD144}"/>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1570781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9C063-570C-4189-115D-1A8B99DA8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4062A-7E8A-6678-EFFB-0B49FC763446}"/>
              </a:ext>
            </a:extLst>
          </p:cNvPr>
          <p:cNvSpPr>
            <a:spLocks noGrp="1"/>
          </p:cNvSpPr>
          <p:nvPr>
            <p:ph type="title"/>
          </p:nvPr>
        </p:nvSpPr>
        <p:spPr/>
        <p:txBody>
          <a:bodyPr/>
          <a:lstStyle/>
          <a:p>
            <a:r>
              <a:rPr lang="de-DE" dirty="0"/>
              <a:t>Besonderheiten</a:t>
            </a:r>
            <a:endParaRPr lang="en-AT" dirty="0"/>
          </a:p>
        </p:txBody>
      </p:sp>
      <p:sp>
        <p:nvSpPr>
          <p:cNvPr id="3" name="Content Placeholder 2">
            <a:extLst>
              <a:ext uri="{FF2B5EF4-FFF2-40B4-BE49-F238E27FC236}">
                <a16:creationId xmlns:a16="http://schemas.microsoft.com/office/drawing/2014/main" id="{08D2FE77-42A9-06C5-7557-AFF4A44C4D52}"/>
              </a:ext>
            </a:extLst>
          </p:cNvPr>
          <p:cNvSpPr>
            <a:spLocks noGrp="1"/>
          </p:cNvSpPr>
          <p:nvPr>
            <p:ph idx="1"/>
          </p:nvPr>
        </p:nvSpPr>
        <p:spPr>
          <a:xfrm>
            <a:off x="1694576" y="2480441"/>
            <a:ext cx="9803266" cy="3141306"/>
          </a:xfrm>
        </p:spPr>
        <p:txBody>
          <a:bodyPr/>
          <a:lstStyle/>
          <a:p>
            <a:r>
              <a:rPr lang="de-DE" dirty="0">
                <a:solidFill>
                  <a:srgbClr val="282828"/>
                </a:solidFill>
              </a:rPr>
              <a:t>✔</a:t>
            </a:r>
            <a:r>
              <a:rPr lang="de-DE" dirty="0"/>
              <a:t>  Mitversicherung der Hubschrauberkosten (z.B. Bergekosten) welche nicht vom Land übernommen werden ( Hubschrauber – Restkosten ) 75% übernimmt das Land </a:t>
            </a:r>
          </a:p>
          <a:p>
            <a:r>
              <a:rPr lang="de-DE" dirty="0"/>
              <a:t> </a:t>
            </a:r>
            <a:r>
              <a:rPr lang="de-DE" dirty="0">
                <a:solidFill>
                  <a:srgbClr val="282828"/>
                </a:solidFill>
              </a:rPr>
              <a:t>✔</a:t>
            </a:r>
            <a:r>
              <a:rPr lang="de-DE" dirty="0"/>
              <a:t>  </a:t>
            </a:r>
            <a:r>
              <a:rPr lang="de-DE" b="1" dirty="0"/>
              <a:t>Amtshaftung</a:t>
            </a:r>
            <a:r>
              <a:rPr lang="de-DE" dirty="0"/>
              <a:t> – wenn der Almwirtschaftsverein als Körperschaft öffentlichen Rechts als </a:t>
            </a:r>
            <a:r>
              <a:rPr lang="de-DE" b="1" dirty="0"/>
              <a:t>Rechtsträger</a:t>
            </a:r>
            <a:r>
              <a:rPr lang="de-DE" dirty="0"/>
              <a:t> für Schäden am Vermögen oder Personen haftet, die als seine Organe handelnden Personen durch rechtwidriges Verhalten Dritten schuldhaft zugefügt haben.</a:t>
            </a:r>
          </a:p>
          <a:p>
            <a:r>
              <a:rPr lang="de-DE" dirty="0"/>
              <a:t> </a:t>
            </a:r>
            <a:r>
              <a:rPr lang="de-DE" dirty="0">
                <a:solidFill>
                  <a:srgbClr val="282828"/>
                </a:solidFill>
              </a:rPr>
              <a:t>✔</a:t>
            </a:r>
            <a:r>
              <a:rPr lang="de-DE" dirty="0"/>
              <a:t>  </a:t>
            </a:r>
            <a:r>
              <a:rPr lang="de-DE" b="1" dirty="0"/>
              <a:t>Organhaftung</a:t>
            </a:r>
            <a:r>
              <a:rPr lang="de-DE" dirty="0"/>
              <a:t> -  wenn die </a:t>
            </a:r>
            <a:r>
              <a:rPr lang="de-DE" b="1" dirty="0"/>
              <a:t>Organe des Rechtträgers </a:t>
            </a:r>
            <a:r>
              <a:rPr lang="de-DE" dirty="0"/>
              <a:t>für Schäden am Vermögen oder Sachen haften </a:t>
            </a:r>
          </a:p>
          <a:p>
            <a:endParaRPr lang="de-DE" dirty="0"/>
          </a:p>
          <a:p>
            <a:endParaRPr lang="en-AT" dirty="0"/>
          </a:p>
        </p:txBody>
      </p:sp>
      <p:sp>
        <p:nvSpPr>
          <p:cNvPr id="4" name="Text Placeholder 3">
            <a:extLst>
              <a:ext uri="{FF2B5EF4-FFF2-40B4-BE49-F238E27FC236}">
                <a16:creationId xmlns:a16="http://schemas.microsoft.com/office/drawing/2014/main" id="{C07B7470-B1E3-1C8A-6709-C45F6837EB80}"/>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186180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F25C2-9BB0-1A0F-27EB-D35D1386E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69C0D-AF86-9C4B-CA3A-2D8A79A162A9}"/>
              </a:ext>
            </a:extLst>
          </p:cNvPr>
          <p:cNvSpPr>
            <a:spLocks noGrp="1"/>
          </p:cNvSpPr>
          <p:nvPr>
            <p:ph type="title"/>
          </p:nvPr>
        </p:nvSpPr>
        <p:spPr/>
        <p:txBody>
          <a:bodyPr/>
          <a:lstStyle/>
          <a:p>
            <a:r>
              <a:rPr lang="de-DE" dirty="0"/>
              <a:t>Inhalt des Vortrages</a:t>
            </a:r>
            <a:endParaRPr lang="en-AT" dirty="0"/>
          </a:p>
        </p:txBody>
      </p:sp>
      <p:sp>
        <p:nvSpPr>
          <p:cNvPr id="3" name="Content Placeholder 2">
            <a:extLst>
              <a:ext uri="{FF2B5EF4-FFF2-40B4-BE49-F238E27FC236}">
                <a16:creationId xmlns:a16="http://schemas.microsoft.com/office/drawing/2014/main" id="{6ED80718-D2EA-C0FD-96C7-8DB92CE3217C}"/>
              </a:ext>
            </a:extLst>
          </p:cNvPr>
          <p:cNvSpPr>
            <a:spLocks noGrp="1"/>
          </p:cNvSpPr>
          <p:nvPr>
            <p:ph idx="1"/>
          </p:nvPr>
        </p:nvSpPr>
        <p:spPr/>
        <p:txBody>
          <a:bodyPr/>
          <a:lstStyle/>
          <a:p>
            <a:r>
              <a:rPr lang="de-DE" dirty="0">
                <a:solidFill>
                  <a:srgbClr val="282828"/>
                </a:solidFill>
              </a:rPr>
              <a:t>✔ Haftpflicht grundsätzlich verstehen ( Unterschied Haftung und Deckung)</a:t>
            </a:r>
          </a:p>
          <a:p>
            <a:r>
              <a:rPr lang="de-DE" dirty="0">
                <a:solidFill>
                  <a:srgbClr val="282828"/>
                </a:solidFill>
              </a:rPr>
              <a:t>✔ Besonderheiten des Vertrages des Almwirtschaftsvereines</a:t>
            </a:r>
          </a:p>
          <a:p>
            <a:r>
              <a:rPr lang="de-DE" dirty="0">
                <a:solidFill>
                  <a:srgbClr val="282828"/>
                </a:solidFill>
              </a:rPr>
              <a:t>✔ Richtig handeln im Schadenfall</a:t>
            </a:r>
          </a:p>
          <a:p>
            <a:r>
              <a:rPr lang="de-DE" dirty="0">
                <a:solidFill>
                  <a:srgbClr val="282828"/>
                </a:solidFill>
              </a:rPr>
              <a:t>✔ Klarheit für alle Mitglieder</a:t>
            </a:r>
          </a:p>
          <a:p>
            <a:endParaRPr lang="en-AT" dirty="0"/>
          </a:p>
        </p:txBody>
      </p:sp>
      <p:sp>
        <p:nvSpPr>
          <p:cNvPr id="4" name="Text Placeholder 3">
            <a:extLst>
              <a:ext uri="{FF2B5EF4-FFF2-40B4-BE49-F238E27FC236}">
                <a16:creationId xmlns:a16="http://schemas.microsoft.com/office/drawing/2014/main" id="{2A03AD3A-A700-F797-385C-901F5DED6095}"/>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371745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83282-CDF8-9ECC-1A02-6A4C237A0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9A237-AC1E-3D8C-FAB9-107E13AB71CC}"/>
              </a:ext>
            </a:extLst>
          </p:cNvPr>
          <p:cNvSpPr>
            <a:spLocks noGrp="1"/>
          </p:cNvSpPr>
          <p:nvPr>
            <p:ph type="title"/>
          </p:nvPr>
        </p:nvSpPr>
        <p:spPr/>
        <p:txBody>
          <a:bodyPr/>
          <a:lstStyle/>
          <a:p>
            <a:r>
              <a:rPr lang="de-DE" dirty="0"/>
              <a:t>Rechtschutzversicherung </a:t>
            </a:r>
            <a:endParaRPr lang="en-AT" dirty="0"/>
          </a:p>
        </p:txBody>
      </p:sp>
      <p:sp>
        <p:nvSpPr>
          <p:cNvPr id="3" name="Content Placeholder 2">
            <a:extLst>
              <a:ext uri="{FF2B5EF4-FFF2-40B4-BE49-F238E27FC236}">
                <a16:creationId xmlns:a16="http://schemas.microsoft.com/office/drawing/2014/main" id="{4E05CDD6-5771-D995-254F-80181CE3EF5F}"/>
              </a:ext>
            </a:extLst>
          </p:cNvPr>
          <p:cNvSpPr>
            <a:spLocks noGrp="1"/>
          </p:cNvSpPr>
          <p:nvPr>
            <p:ph idx="1"/>
          </p:nvPr>
        </p:nvSpPr>
        <p:spPr/>
        <p:txBody>
          <a:bodyPr/>
          <a:lstStyle/>
          <a:p>
            <a:r>
              <a:rPr lang="de-DE" dirty="0">
                <a:solidFill>
                  <a:srgbClr val="282828"/>
                </a:solidFill>
              </a:rPr>
              <a:t>✔</a:t>
            </a:r>
            <a:r>
              <a:rPr lang="de-DE" dirty="0"/>
              <a:t>  Die Rechtschutzversicherung gilt für den Almwirtschaftsverein Kärnten, für die Funktionäre der einzelnen Agrargemeinschaften ( Obmänner) sowie für die Mitglieder des Almwirtschaftsvereines bei der Ausübung ihrer Tätigkeiten lt. Den Satzungen des Vereines </a:t>
            </a:r>
          </a:p>
          <a:p>
            <a:r>
              <a:rPr lang="de-DE" dirty="0"/>
              <a:t> </a:t>
            </a:r>
            <a:r>
              <a:rPr lang="de-DE" dirty="0">
                <a:solidFill>
                  <a:srgbClr val="282828"/>
                </a:solidFill>
              </a:rPr>
              <a:t>✔ Schadenersatzrechtschutz – Geltendmachung von Schadenersatzansprüchen auf Grund gesetzlicher Bestimmungen</a:t>
            </a:r>
          </a:p>
          <a:p>
            <a:r>
              <a:rPr lang="de-DE" dirty="0">
                <a:solidFill>
                  <a:srgbClr val="282828"/>
                </a:solidFill>
              </a:rPr>
              <a:t>✔Strafrechtschutz – Verteidigung in Strafsachen vor Gerichten sowie vor Verwaltungsbehörden und Verwaltungsgerichten – Folgend auf einen Vorfall mit Personenschaden kommt immer ein Strafrechtsverfahren.</a:t>
            </a:r>
            <a:endParaRPr lang="en-AT" dirty="0"/>
          </a:p>
        </p:txBody>
      </p:sp>
      <p:sp>
        <p:nvSpPr>
          <p:cNvPr id="4" name="Text Placeholder 3">
            <a:extLst>
              <a:ext uri="{FF2B5EF4-FFF2-40B4-BE49-F238E27FC236}">
                <a16:creationId xmlns:a16="http://schemas.microsoft.com/office/drawing/2014/main" id="{7E7854D6-B075-D84F-4DD4-C998ABB7B405}"/>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331165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DCAB-B4F4-5574-2094-6901D74B2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51ACF-37C9-8854-7A8B-64AB3B385B8B}"/>
              </a:ext>
            </a:extLst>
          </p:cNvPr>
          <p:cNvSpPr>
            <a:spLocks noGrp="1"/>
          </p:cNvSpPr>
          <p:nvPr>
            <p:ph type="title"/>
          </p:nvPr>
        </p:nvSpPr>
        <p:spPr/>
        <p:txBody>
          <a:bodyPr/>
          <a:lstStyle/>
          <a:p>
            <a:r>
              <a:rPr lang="de-DE" dirty="0"/>
              <a:t>Rechtsschutzversicherung </a:t>
            </a:r>
            <a:endParaRPr lang="en-AT" dirty="0"/>
          </a:p>
        </p:txBody>
      </p:sp>
      <p:sp>
        <p:nvSpPr>
          <p:cNvPr id="3" name="Content Placeholder 2">
            <a:extLst>
              <a:ext uri="{FF2B5EF4-FFF2-40B4-BE49-F238E27FC236}">
                <a16:creationId xmlns:a16="http://schemas.microsoft.com/office/drawing/2014/main" id="{C45DD267-0C97-5929-7C7F-4BFB061C7EF7}"/>
              </a:ext>
            </a:extLst>
          </p:cNvPr>
          <p:cNvSpPr>
            <a:spLocks noGrp="1"/>
          </p:cNvSpPr>
          <p:nvPr>
            <p:ph idx="1"/>
          </p:nvPr>
        </p:nvSpPr>
        <p:spPr/>
        <p:txBody>
          <a:bodyPr/>
          <a:lstStyle/>
          <a:p>
            <a:r>
              <a:rPr lang="de-DE" dirty="0">
                <a:solidFill>
                  <a:srgbClr val="282828"/>
                </a:solidFill>
              </a:rPr>
              <a:t>✔</a:t>
            </a:r>
            <a:r>
              <a:rPr lang="de-DE" dirty="0"/>
              <a:t>  Beratungsrechtschutz</a:t>
            </a:r>
            <a:r>
              <a:rPr lang="de-DE"/>
              <a:t>: beinhaltet </a:t>
            </a:r>
            <a:r>
              <a:rPr lang="de-DE" dirty="0"/>
              <a:t>die Möglichkeit einmal im Monat eine mündliche Rechtsauskunft eines Rechtsanwaltes oder Notares zu erhalten </a:t>
            </a:r>
          </a:p>
          <a:p>
            <a:r>
              <a:rPr lang="de-DE" dirty="0"/>
              <a:t> </a:t>
            </a:r>
            <a:endParaRPr lang="en-AT" dirty="0"/>
          </a:p>
        </p:txBody>
      </p:sp>
      <p:sp>
        <p:nvSpPr>
          <p:cNvPr id="4" name="Text Placeholder 3">
            <a:extLst>
              <a:ext uri="{FF2B5EF4-FFF2-40B4-BE49-F238E27FC236}">
                <a16:creationId xmlns:a16="http://schemas.microsoft.com/office/drawing/2014/main" id="{53EE7444-A8AD-4BF8-D423-320E65B5B604}"/>
              </a:ext>
            </a:extLst>
          </p:cNvPr>
          <p:cNvSpPr>
            <a:spLocks noGrp="1"/>
          </p:cNvSpPr>
          <p:nvPr>
            <p:ph type="body" sz="quarter" idx="13"/>
          </p:nvPr>
        </p:nvSpPr>
        <p:spPr/>
        <p:txBody>
          <a:bodyPr/>
          <a:lstStyle/>
          <a:p>
            <a:endParaRPr lang="en-AT"/>
          </a:p>
        </p:txBody>
      </p:sp>
    </p:spTree>
    <p:extLst>
      <p:ext uri="{BB962C8B-B14F-4D97-AF65-F5344CB8AC3E}">
        <p14:creationId xmlns:p14="http://schemas.microsoft.com/office/powerpoint/2010/main" val="368337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enthält.&#10;&#10;KI-generierte Inhalte können fehlerhaft sein.">
            <a:extLst>
              <a:ext uri="{FF2B5EF4-FFF2-40B4-BE49-F238E27FC236}">
                <a16:creationId xmlns:a16="http://schemas.microsoft.com/office/drawing/2014/main" id="{F1EBA8D1-4E39-7559-80CD-CA09A31B1A7B}"/>
              </a:ext>
            </a:extLst>
          </p:cNvPr>
          <p:cNvPicPr>
            <a:picLocks noChangeAspect="1"/>
          </p:cNvPicPr>
          <p:nvPr/>
        </p:nvPicPr>
        <p:blipFill>
          <a:blip r:embed="rId2"/>
          <a:stretch>
            <a:fillRect/>
          </a:stretch>
        </p:blipFill>
        <p:spPr>
          <a:xfrm>
            <a:off x="5936727" y="5199019"/>
            <a:ext cx="5824014" cy="996042"/>
          </a:xfrm>
          <a:prstGeom prst="rect">
            <a:avLst/>
          </a:prstGeom>
        </p:spPr>
      </p:pic>
    </p:spTree>
    <p:extLst>
      <p:ext uri="{BB962C8B-B14F-4D97-AF65-F5344CB8AC3E}">
        <p14:creationId xmlns:p14="http://schemas.microsoft.com/office/powerpoint/2010/main" val="8647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82F5-8B83-F27D-597C-CD6D030CA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653FE-BEAE-3B33-3B2A-55C7127E3AC7}"/>
              </a:ext>
            </a:extLst>
          </p:cNvPr>
          <p:cNvSpPr>
            <a:spLocks noGrp="1"/>
          </p:cNvSpPr>
          <p:nvPr>
            <p:ph type="title"/>
          </p:nvPr>
        </p:nvSpPr>
        <p:spPr/>
        <p:txBody>
          <a:bodyPr/>
          <a:lstStyle/>
          <a:p>
            <a:r>
              <a:rPr lang="de-DE" dirty="0"/>
              <a:t>Vertragsgrundlagen</a:t>
            </a:r>
            <a:endParaRPr lang="en-AT" dirty="0"/>
          </a:p>
        </p:txBody>
      </p:sp>
      <p:sp>
        <p:nvSpPr>
          <p:cNvPr id="3" name="Content Placeholder 2">
            <a:extLst>
              <a:ext uri="{FF2B5EF4-FFF2-40B4-BE49-F238E27FC236}">
                <a16:creationId xmlns:a16="http://schemas.microsoft.com/office/drawing/2014/main" id="{41074359-97C1-BD46-9523-9662B50CED01}"/>
              </a:ext>
            </a:extLst>
          </p:cNvPr>
          <p:cNvSpPr>
            <a:spLocks noGrp="1"/>
          </p:cNvSpPr>
          <p:nvPr>
            <p:ph idx="1"/>
          </p:nvPr>
        </p:nvSpPr>
        <p:spPr/>
        <p:txBody>
          <a:bodyPr/>
          <a:lstStyle/>
          <a:p>
            <a:r>
              <a:rPr lang="de-DE" dirty="0">
                <a:solidFill>
                  <a:srgbClr val="282828"/>
                </a:solidFill>
              </a:rPr>
              <a:t>✔ Polizze Uniqa </a:t>
            </a:r>
            <a:r>
              <a:rPr lang="de-DE" dirty="0" err="1">
                <a:solidFill>
                  <a:srgbClr val="282828"/>
                </a:solidFill>
              </a:rPr>
              <a:t>Versicherungs</a:t>
            </a:r>
            <a:r>
              <a:rPr lang="de-DE" dirty="0">
                <a:solidFill>
                  <a:srgbClr val="282828"/>
                </a:solidFill>
              </a:rPr>
              <a:t> AG– </a:t>
            </a:r>
            <a:r>
              <a:rPr lang="de-DE" dirty="0" err="1">
                <a:solidFill>
                  <a:srgbClr val="282828"/>
                </a:solidFill>
                <a:highlight>
                  <a:srgbClr val="FFFF00"/>
                </a:highlight>
              </a:rPr>
              <a:t>Subsidiärhaftung</a:t>
            </a:r>
            <a:r>
              <a:rPr lang="de-DE" dirty="0">
                <a:solidFill>
                  <a:srgbClr val="282828"/>
                </a:solidFill>
                <a:highlight>
                  <a:srgbClr val="FFFF00"/>
                </a:highlight>
              </a:rPr>
              <a:t> </a:t>
            </a:r>
          </a:p>
          <a:p>
            <a:r>
              <a:rPr lang="de-DE" dirty="0">
                <a:solidFill>
                  <a:srgbClr val="282828"/>
                </a:solidFill>
              </a:rPr>
              <a:t>✔ AHVB / EHVB </a:t>
            </a:r>
            <a:r>
              <a:rPr lang="de-DE" sz="1300" dirty="0">
                <a:solidFill>
                  <a:srgbClr val="282828"/>
                </a:solidFill>
              </a:rPr>
              <a:t>(allgemeine Vertragsbedingungen der Haftpflicht, Amtshaftpflichtbedingungen, Organhaftpflichtbedingung, Körperschaft     </a:t>
            </a:r>
          </a:p>
          <a:p>
            <a:r>
              <a:rPr lang="de-DE" sz="1300" dirty="0">
                <a:solidFill>
                  <a:srgbClr val="282828"/>
                </a:solidFill>
              </a:rPr>
              <a:t>       öffentlichen Rechts)</a:t>
            </a:r>
          </a:p>
          <a:p>
            <a:r>
              <a:rPr lang="de-DE" dirty="0">
                <a:solidFill>
                  <a:srgbClr val="282828"/>
                </a:solidFill>
              </a:rPr>
              <a:t>✔ Sonderbedingungen und Deckungserweiterungen für Kärntner Almwirtschaftsverein</a:t>
            </a:r>
          </a:p>
          <a:p>
            <a:r>
              <a:rPr lang="de-DE" dirty="0">
                <a:solidFill>
                  <a:srgbClr val="282828"/>
                </a:solidFill>
              </a:rPr>
              <a:t>✔ Amtshaftpflicht für Funktionäre </a:t>
            </a:r>
          </a:p>
          <a:p>
            <a:r>
              <a:rPr lang="de-DE" dirty="0">
                <a:solidFill>
                  <a:srgbClr val="282828"/>
                </a:solidFill>
              </a:rPr>
              <a:t>✔ Organhaftpflicht für Funktionäre</a:t>
            </a:r>
          </a:p>
          <a:p>
            <a:endParaRPr lang="de-DE" dirty="0">
              <a:solidFill>
                <a:srgbClr val="282828"/>
              </a:solidFill>
            </a:endParaRPr>
          </a:p>
          <a:p>
            <a:endParaRPr lang="en-AT" dirty="0"/>
          </a:p>
        </p:txBody>
      </p:sp>
      <p:sp>
        <p:nvSpPr>
          <p:cNvPr id="4" name="Text Placeholder 3">
            <a:extLst>
              <a:ext uri="{FF2B5EF4-FFF2-40B4-BE49-F238E27FC236}">
                <a16:creationId xmlns:a16="http://schemas.microsoft.com/office/drawing/2014/main" id="{47487624-8D22-7C3D-F951-EB1F990B8A6B}"/>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295616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AAC6-7D85-5E5B-0BC6-64A185AEC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5AEBE-4F6E-A575-10A2-900D170A590B}"/>
              </a:ext>
            </a:extLst>
          </p:cNvPr>
          <p:cNvSpPr>
            <a:spLocks noGrp="1"/>
          </p:cNvSpPr>
          <p:nvPr>
            <p:ph type="title"/>
          </p:nvPr>
        </p:nvSpPr>
        <p:spPr/>
        <p:txBody>
          <a:bodyPr/>
          <a:lstStyle/>
          <a:p>
            <a:r>
              <a:rPr lang="de-DE" dirty="0"/>
              <a:t>Allgemeine Haftpflicht</a:t>
            </a:r>
            <a:endParaRPr lang="en-AT" dirty="0"/>
          </a:p>
        </p:txBody>
      </p:sp>
      <p:sp>
        <p:nvSpPr>
          <p:cNvPr id="3" name="Content Placeholder 2">
            <a:extLst>
              <a:ext uri="{FF2B5EF4-FFF2-40B4-BE49-F238E27FC236}">
                <a16:creationId xmlns:a16="http://schemas.microsoft.com/office/drawing/2014/main" id="{9D158A27-DE51-73BA-267A-1932E5650F8E}"/>
              </a:ext>
            </a:extLst>
          </p:cNvPr>
          <p:cNvSpPr>
            <a:spLocks noGrp="1"/>
          </p:cNvSpPr>
          <p:nvPr>
            <p:ph idx="1"/>
          </p:nvPr>
        </p:nvSpPr>
        <p:spPr/>
        <p:txBody>
          <a:bodyPr/>
          <a:lstStyle/>
          <a:p>
            <a:r>
              <a:rPr lang="de-DE" dirty="0">
                <a:solidFill>
                  <a:srgbClr val="282828"/>
                </a:solidFill>
              </a:rPr>
              <a:t>✔ </a:t>
            </a:r>
            <a:r>
              <a:rPr lang="de-DE" dirty="0">
                <a:solidFill>
                  <a:srgbClr val="282828"/>
                </a:solidFill>
                <a:highlight>
                  <a:srgbClr val="FFFF00"/>
                </a:highlight>
              </a:rPr>
              <a:t>Haftpflicht ist die Verpflichtung zum Schadenersatz</a:t>
            </a:r>
          </a:p>
          <a:p>
            <a:r>
              <a:rPr lang="de-DE" dirty="0">
                <a:solidFill>
                  <a:srgbClr val="282828"/>
                </a:solidFill>
              </a:rPr>
              <a:t>✔ jede vorsätzliche oder fahrlässige Verletzung von  Personen oder Sachen -  2 Rechtsfolgen</a:t>
            </a:r>
          </a:p>
          <a:p>
            <a:r>
              <a:rPr lang="de-DE" dirty="0">
                <a:solidFill>
                  <a:srgbClr val="282828"/>
                </a:solidFill>
              </a:rPr>
              <a:t>	-Strafe und Schadenersatz ( strafrechtliche und zivilrechtliche Folgen)</a:t>
            </a:r>
          </a:p>
          <a:p>
            <a:r>
              <a:rPr lang="de-DE" dirty="0">
                <a:solidFill>
                  <a:srgbClr val="282828"/>
                </a:solidFill>
              </a:rPr>
              <a:t>✔ Strafrechtsverfahren v. Amtswegen, zivilrechtlich muss der Geschädigte selbst tätig werden</a:t>
            </a:r>
          </a:p>
          <a:p>
            <a:r>
              <a:rPr lang="de-DE" dirty="0">
                <a:solidFill>
                  <a:srgbClr val="282828"/>
                </a:solidFill>
              </a:rPr>
              <a:t>✔ Haftpflichtversicherung schützt das Vermögen des Versicherungsnehmers</a:t>
            </a:r>
          </a:p>
          <a:p>
            <a:r>
              <a:rPr lang="de-DE" dirty="0">
                <a:solidFill>
                  <a:srgbClr val="282828"/>
                </a:solidFill>
              </a:rPr>
              <a:t>✔ Mitversicherung der </a:t>
            </a:r>
            <a:r>
              <a:rPr lang="de-DE" b="1" dirty="0">
                <a:solidFill>
                  <a:srgbClr val="282828"/>
                </a:solidFill>
              </a:rPr>
              <a:t>groben Fahrlässigkeit ja</a:t>
            </a:r>
            <a:r>
              <a:rPr lang="de-DE" dirty="0">
                <a:solidFill>
                  <a:srgbClr val="282828"/>
                </a:solidFill>
              </a:rPr>
              <a:t> </a:t>
            </a:r>
            <a:r>
              <a:rPr lang="de-DE" dirty="0">
                <a:solidFill>
                  <a:srgbClr val="282828"/>
                </a:solidFill>
                <a:highlight>
                  <a:srgbClr val="FFFF00"/>
                </a:highlight>
              </a:rPr>
              <a:t>nicht</a:t>
            </a:r>
            <a:r>
              <a:rPr lang="de-DE" dirty="0">
                <a:solidFill>
                  <a:srgbClr val="282828"/>
                </a:solidFill>
              </a:rPr>
              <a:t> aber </a:t>
            </a:r>
            <a:r>
              <a:rPr lang="de-DE" dirty="0">
                <a:solidFill>
                  <a:srgbClr val="282828"/>
                </a:solidFill>
                <a:highlight>
                  <a:srgbClr val="FFFF00"/>
                </a:highlight>
              </a:rPr>
              <a:t>Dolus eventualis oder Inkaufnahme</a:t>
            </a:r>
            <a:r>
              <a:rPr lang="de-DE" dirty="0">
                <a:solidFill>
                  <a:srgbClr val="282828"/>
                </a:solidFill>
              </a:rPr>
              <a:t> ✔ Der Vorsatz ist immer ausgeschlossen!!!</a:t>
            </a:r>
          </a:p>
          <a:p>
            <a:endParaRPr lang="de-DE" dirty="0">
              <a:solidFill>
                <a:srgbClr val="282828"/>
              </a:solidFill>
            </a:endParaRPr>
          </a:p>
          <a:p>
            <a:endParaRPr lang="de-DE" dirty="0">
              <a:solidFill>
                <a:srgbClr val="282828"/>
              </a:solidFill>
            </a:endParaRPr>
          </a:p>
          <a:p>
            <a:endParaRPr lang="en-AT" dirty="0"/>
          </a:p>
        </p:txBody>
      </p:sp>
      <p:sp>
        <p:nvSpPr>
          <p:cNvPr id="4" name="Text Placeholder 3">
            <a:extLst>
              <a:ext uri="{FF2B5EF4-FFF2-40B4-BE49-F238E27FC236}">
                <a16:creationId xmlns:a16="http://schemas.microsoft.com/office/drawing/2014/main" id="{B88B3DBD-6417-7517-E38B-D5265C77D750}"/>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206477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2BD5-AF92-21DF-8455-1B8A8EF3DE8B}"/>
              </a:ext>
            </a:extLst>
          </p:cNvPr>
          <p:cNvSpPr>
            <a:spLocks noGrp="1"/>
          </p:cNvSpPr>
          <p:nvPr>
            <p:ph type="title"/>
          </p:nvPr>
        </p:nvSpPr>
        <p:spPr/>
        <p:txBody>
          <a:bodyPr/>
          <a:lstStyle/>
          <a:p>
            <a:r>
              <a:rPr lang="de-DE" dirty="0"/>
              <a:t>Haftung - Deckung</a:t>
            </a:r>
            <a:endParaRPr lang="en-AT" dirty="0"/>
          </a:p>
        </p:txBody>
      </p:sp>
      <p:sp>
        <p:nvSpPr>
          <p:cNvPr id="3" name="Content Placeholder 2">
            <a:extLst>
              <a:ext uri="{FF2B5EF4-FFF2-40B4-BE49-F238E27FC236}">
                <a16:creationId xmlns:a16="http://schemas.microsoft.com/office/drawing/2014/main" id="{7328FD23-4D88-F7A3-D44C-EAF2E07C70AA}"/>
              </a:ext>
            </a:extLst>
          </p:cNvPr>
          <p:cNvSpPr>
            <a:spLocks noGrp="1"/>
          </p:cNvSpPr>
          <p:nvPr>
            <p:ph idx="1"/>
          </p:nvPr>
        </p:nvSpPr>
        <p:spPr/>
        <p:txBody>
          <a:bodyPr/>
          <a:lstStyle/>
          <a:p>
            <a:r>
              <a:rPr lang="de-DE" dirty="0">
                <a:solidFill>
                  <a:srgbClr val="282828"/>
                </a:solidFill>
              </a:rPr>
              <a:t>✔ </a:t>
            </a:r>
            <a:r>
              <a:rPr lang="de-DE" dirty="0">
                <a:solidFill>
                  <a:srgbClr val="282828"/>
                </a:solidFill>
                <a:highlight>
                  <a:srgbClr val="FFFF00"/>
                </a:highlight>
              </a:rPr>
              <a:t>Haftung liegt vor</a:t>
            </a:r>
            <a:r>
              <a:rPr lang="de-DE" dirty="0">
                <a:solidFill>
                  <a:srgbClr val="282828"/>
                </a:solidFill>
              </a:rPr>
              <a:t>, wenn die Rechtsordnung dem Geschädigten einen Anspruch gegenüber dem Schädiger/VN gewährt. Es stehen sich Schädiger und Geschädigter gegenüber</a:t>
            </a:r>
          </a:p>
          <a:p>
            <a:r>
              <a:rPr lang="de-DE" dirty="0">
                <a:solidFill>
                  <a:srgbClr val="282828"/>
                </a:solidFill>
              </a:rPr>
              <a:t>✔ </a:t>
            </a:r>
            <a:r>
              <a:rPr lang="de-DE" dirty="0">
                <a:solidFill>
                  <a:srgbClr val="282828"/>
                </a:solidFill>
                <a:highlight>
                  <a:srgbClr val="FFFF00"/>
                </a:highlight>
              </a:rPr>
              <a:t>Deckung liegt vor</a:t>
            </a:r>
            <a:r>
              <a:rPr lang="de-DE" dirty="0">
                <a:solidFill>
                  <a:srgbClr val="282828"/>
                </a:solidFill>
              </a:rPr>
              <a:t>, wenn der Versicherer dem Versicherungsnehmer auf Grund des Versicherungsvertrages nach Eintritt des Versicherungsfalles Versicherungsschutz zu gewähren hat. </a:t>
            </a:r>
          </a:p>
          <a:p>
            <a:r>
              <a:rPr lang="de-DE" dirty="0">
                <a:solidFill>
                  <a:srgbClr val="282828"/>
                </a:solidFill>
              </a:rPr>
              <a:t>✔ Der Versicherer hat hier entweder dem Geschädigten Ersatz zu leisten oder einen zu Unrecht behaupteten Schaden abzuwehren ( passiver Rechtschutz)</a:t>
            </a:r>
          </a:p>
          <a:p>
            <a:endParaRPr lang="en-AT" dirty="0"/>
          </a:p>
        </p:txBody>
      </p:sp>
      <p:sp>
        <p:nvSpPr>
          <p:cNvPr id="4" name="Text Placeholder 3">
            <a:extLst>
              <a:ext uri="{FF2B5EF4-FFF2-40B4-BE49-F238E27FC236}">
                <a16:creationId xmlns:a16="http://schemas.microsoft.com/office/drawing/2014/main" id="{3DC1D409-9517-9F72-A507-452B802FF23C}"/>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266937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22C0-9305-9AC3-1037-A59370A67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85DA2-AF04-B2FB-7F84-CA26FDD1F8D0}"/>
              </a:ext>
            </a:extLst>
          </p:cNvPr>
          <p:cNvSpPr>
            <a:spLocks noGrp="1"/>
          </p:cNvSpPr>
          <p:nvPr>
            <p:ph type="title"/>
          </p:nvPr>
        </p:nvSpPr>
        <p:spPr/>
        <p:txBody>
          <a:bodyPr/>
          <a:lstStyle/>
          <a:p>
            <a:r>
              <a:rPr lang="de-DE" dirty="0"/>
              <a:t>Haftung - Deckung</a:t>
            </a:r>
            <a:endParaRPr lang="en-AT" dirty="0"/>
          </a:p>
        </p:txBody>
      </p:sp>
      <p:graphicFrame>
        <p:nvGraphicFramePr>
          <p:cNvPr id="5" name="Inhaltsplatzhalter 4">
            <a:extLst>
              <a:ext uri="{FF2B5EF4-FFF2-40B4-BE49-F238E27FC236}">
                <a16:creationId xmlns:a16="http://schemas.microsoft.com/office/drawing/2014/main" id="{6E24B2A1-1962-DD1A-3A9E-46BD977D716C}"/>
              </a:ext>
            </a:extLst>
          </p:cNvPr>
          <p:cNvGraphicFramePr>
            <a:graphicFrameLocks noGrp="1"/>
          </p:cNvGraphicFramePr>
          <p:nvPr>
            <p:ph idx="1"/>
            <p:extLst>
              <p:ext uri="{D42A27DB-BD31-4B8C-83A1-F6EECF244321}">
                <p14:modId xmlns:p14="http://schemas.microsoft.com/office/powerpoint/2010/main" val="462225721"/>
              </p:ext>
            </p:extLst>
          </p:nvPr>
        </p:nvGraphicFramePr>
        <p:xfrm>
          <a:off x="1694576" y="2751746"/>
          <a:ext cx="7178756" cy="1986468"/>
        </p:xfrm>
        <a:graphic>
          <a:graphicData uri="http://schemas.openxmlformats.org/drawingml/2006/table">
            <a:tbl>
              <a:tblPr>
                <a:tableStyleId>{5C22544A-7EE6-4342-B048-85BDC9FD1C3A}</a:tableStyleId>
              </a:tblPr>
              <a:tblGrid>
                <a:gridCol w="1494585">
                  <a:extLst>
                    <a:ext uri="{9D8B030D-6E8A-4147-A177-3AD203B41FA5}">
                      <a16:colId xmlns:a16="http://schemas.microsoft.com/office/drawing/2014/main" val="1108309758"/>
                    </a:ext>
                  </a:extLst>
                </a:gridCol>
                <a:gridCol w="1548861">
                  <a:extLst>
                    <a:ext uri="{9D8B030D-6E8A-4147-A177-3AD203B41FA5}">
                      <a16:colId xmlns:a16="http://schemas.microsoft.com/office/drawing/2014/main" val="263434345"/>
                    </a:ext>
                  </a:extLst>
                </a:gridCol>
                <a:gridCol w="2030062">
                  <a:extLst>
                    <a:ext uri="{9D8B030D-6E8A-4147-A177-3AD203B41FA5}">
                      <a16:colId xmlns:a16="http://schemas.microsoft.com/office/drawing/2014/main" val="653189865"/>
                    </a:ext>
                  </a:extLst>
                </a:gridCol>
                <a:gridCol w="2105248">
                  <a:extLst>
                    <a:ext uri="{9D8B030D-6E8A-4147-A177-3AD203B41FA5}">
                      <a16:colId xmlns:a16="http://schemas.microsoft.com/office/drawing/2014/main" val="1768362635"/>
                    </a:ext>
                  </a:extLst>
                </a:gridCol>
              </a:tblGrid>
              <a:tr h="288891">
                <a:tc>
                  <a:txBody>
                    <a:bodyPr/>
                    <a:lstStyle/>
                    <a:p>
                      <a:pPr algn="l" fontAlgn="b">
                        <a:buNone/>
                      </a:pPr>
                      <a:r>
                        <a:rPr lang="de-DE" sz="1200" b="1" u="none" strike="noStrike" dirty="0">
                          <a:effectLst/>
                        </a:rPr>
                        <a:t>Deckung</a:t>
                      </a:r>
                      <a:endParaRPr lang="de-DE"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b="1" u="none" strike="noStrike" dirty="0">
                          <a:effectLst/>
                        </a:rPr>
                        <a:t>Haftung</a:t>
                      </a:r>
                      <a:endParaRPr lang="de-DE"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b="1" u="none" strike="noStrike" dirty="0">
                          <a:effectLst/>
                        </a:rPr>
                        <a:t>Aktion Versicherung</a:t>
                      </a:r>
                      <a:endParaRPr lang="de-DE"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b="1" u="none" strike="noStrike" dirty="0">
                          <a:effectLst/>
                        </a:rPr>
                        <a:t>Folge für VN</a:t>
                      </a:r>
                      <a:endParaRPr lang="de-DE" sz="12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00785710"/>
                  </a:ext>
                </a:extLst>
              </a:tr>
              <a:tr h="288891">
                <a:tc>
                  <a:txBody>
                    <a:bodyPr/>
                    <a:lstStyle/>
                    <a:p>
                      <a:pPr algn="l" fontAlgn="b">
                        <a:buNone/>
                      </a:pPr>
                      <a:r>
                        <a:rPr lang="de-DE" sz="1200" u="none" strike="noStrike">
                          <a:effectLst/>
                        </a:rPr>
                        <a:t> </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 </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 </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 </a:t>
                      </a:r>
                      <a:endParaRPr lang="de-DE"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70149791"/>
                  </a:ext>
                </a:extLst>
              </a:tr>
              <a:tr h="288891">
                <a:tc>
                  <a:txBody>
                    <a:bodyPr/>
                    <a:lstStyle/>
                    <a:p>
                      <a:pPr algn="l" fontAlgn="b">
                        <a:buNone/>
                      </a:pPr>
                      <a:r>
                        <a:rPr lang="de-DE" sz="1200" u="none" strike="noStrike">
                          <a:effectLst/>
                        </a:rPr>
                        <a:t>ja</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ja</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Ersatz</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dirty="0">
                          <a:effectLst/>
                          <a:highlight>
                            <a:srgbClr val="00FF00"/>
                          </a:highlight>
                        </a:rPr>
                        <a:t>keine Belastung</a:t>
                      </a:r>
                      <a:endParaRPr lang="de-DE" sz="1200" b="0" i="0" u="none" strike="noStrike" dirty="0">
                        <a:solidFill>
                          <a:srgbClr val="000000"/>
                        </a:solidFill>
                        <a:effectLst/>
                        <a:highlight>
                          <a:srgbClr val="00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221066386"/>
                  </a:ext>
                </a:extLst>
              </a:tr>
              <a:tr h="288891">
                <a:tc>
                  <a:txBody>
                    <a:bodyPr/>
                    <a:lstStyle/>
                    <a:p>
                      <a:pPr algn="l" fontAlgn="b">
                        <a:buNone/>
                      </a:pPr>
                      <a:r>
                        <a:rPr lang="de-DE" sz="1200" u="none" strike="noStrike">
                          <a:effectLst/>
                        </a:rPr>
                        <a:t>ja </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nein</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dirty="0">
                          <a:effectLst/>
                        </a:rPr>
                        <a:t>Abwehr</a:t>
                      </a:r>
                      <a:endParaRPr lang="de-DE"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dirty="0">
                          <a:effectLst/>
                          <a:highlight>
                            <a:srgbClr val="00FF00"/>
                          </a:highlight>
                        </a:rPr>
                        <a:t>keine Belastung</a:t>
                      </a:r>
                      <a:endParaRPr lang="de-DE" sz="1200" b="0" i="0" u="none" strike="noStrike" dirty="0">
                        <a:solidFill>
                          <a:srgbClr val="000000"/>
                        </a:solidFill>
                        <a:effectLst/>
                        <a:highlight>
                          <a:srgbClr val="00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625094269"/>
                  </a:ext>
                </a:extLst>
              </a:tr>
              <a:tr h="288891">
                <a:tc>
                  <a:txBody>
                    <a:bodyPr/>
                    <a:lstStyle/>
                    <a:p>
                      <a:pPr algn="l" fontAlgn="b">
                        <a:buNone/>
                      </a:pPr>
                      <a:r>
                        <a:rPr lang="de-DE" sz="1200" u="none" strike="noStrike">
                          <a:effectLst/>
                        </a:rPr>
                        <a:t>nein</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ja</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keine Leistung</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dirty="0">
                          <a:effectLst/>
                          <a:highlight>
                            <a:srgbClr val="FFFF00"/>
                          </a:highlight>
                        </a:rPr>
                        <a:t>Ersatz aus Vermögen</a:t>
                      </a:r>
                      <a:endParaRPr lang="de-DE" sz="12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1025280432"/>
                  </a:ext>
                </a:extLst>
              </a:tr>
              <a:tr h="542013">
                <a:tc>
                  <a:txBody>
                    <a:bodyPr/>
                    <a:lstStyle/>
                    <a:p>
                      <a:pPr algn="l" fontAlgn="b">
                        <a:buNone/>
                      </a:pPr>
                      <a:r>
                        <a:rPr lang="de-DE" sz="1200" u="none" strike="noStrike">
                          <a:effectLst/>
                        </a:rPr>
                        <a:t>nein</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nein</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a:effectLst/>
                        </a:rPr>
                        <a:t>keine Leistung</a:t>
                      </a:r>
                      <a:endParaRPr lang="de-D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200" u="none" strike="noStrike" dirty="0">
                          <a:effectLst/>
                          <a:highlight>
                            <a:srgbClr val="FFFF00"/>
                          </a:highlight>
                        </a:rPr>
                        <a:t>Abwehr aus Vermögen</a:t>
                      </a:r>
                      <a:endParaRPr lang="de-DE" sz="12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1500780574"/>
                  </a:ext>
                </a:extLst>
              </a:tr>
            </a:tbl>
          </a:graphicData>
        </a:graphic>
      </p:graphicFrame>
      <p:sp>
        <p:nvSpPr>
          <p:cNvPr id="4" name="Text Placeholder 3">
            <a:extLst>
              <a:ext uri="{FF2B5EF4-FFF2-40B4-BE49-F238E27FC236}">
                <a16:creationId xmlns:a16="http://schemas.microsoft.com/office/drawing/2014/main" id="{B511CE51-04FA-A0BA-DC8C-F318E54C4979}"/>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60387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F1549-F121-39DF-8FB8-113839876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7DD10-8123-CA4D-EB56-628C1EE9DCC4}"/>
              </a:ext>
            </a:extLst>
          </p:cNvPr>
          <p:cNvSpPr>
            <a:spLocks noGrp="1"/>
          </p:cNvSpPr>
          <p:nvPr>
            <p:ph type="title"/>
          </p:nvPr>
        </p:nvSpPr>
        <p:spPr/>
        <p:txBody>
          <a:bodyPr/>
          <a:lstStyle/>
          <a:p>
            <a:r>
              <a:rPr lang="de-DE" dirty="0"/>
              <a:t>Schadensereignisprinzip</a:t>
            </a:r>
            <a:endParaRPr lang="en-AT" dirty="0"/>
          </a:p>
        </p:txBody>
      </p:sp>
      <p:sp>
        <p:nvSpPr>
          <p:cNvPr id="3" name="Content Placeholder 2">
            <a:extLst>
              <a:ext uri="{FF2B5EF4-FFF2-40B4-BE49-F238E27FC236}">
                <a16:creationId xmlns:a16="http://schemas.microsoft.com/office/drawing/2014/main" id="{C5A574DB-6756-63A9-F7D9-53523C2CD253}"/>
              </a:ext>
            </a:extLst>
          </p:cNvPr>
          <p:cNvSpPr>
            <a:spLocks noGrp="1"/>
          </p:cNvSpPr>
          <p:nvPr>
            <p:ph idx="1"/>
          </p:nvPr>
        </p:nvSpPr>
        <p:spPr/>
        <p:txBody>
          <a:bodyPr/>
          <a:lstStyle/>
          <a:p>
            <a:r>
              <a:rPr lang="de-DE" dirty="0">
                <a:solidFill>
                  <a:srgbClr val="282828"/>
                </a:solidFill>
              </a:rPr>
              <a:t>✔ Der entscheidende Zeitpunkt ist </a:t>
            </a:r>
            <a:r>
              <a:rPr lang="de-DE" dirty="0">
                <a:solidFill>
                  <a:srgbClr val="282828"/>
                </a:solidFill>
                <a:highlight>
                  <a:srgbClr val="FFFF00"/>
                </a:highlight>
              </a:rPr>
              <a:t>nicht</a:t>
            </a:r>
            <a:r>
              <a:rPr lang="de-DE" dirty="0">
                <a:solidFill>
                  <a:srgbClr val="282828"/>
                </a:solidFill>
              </a:rPr>
              <a:t> das Verhalten ( Handlung oder Unterlassung) des Versicherungsnehmers das zum Schaden führt sondern:</a:t>
            </a:r>
          </a:p>
          <a:p>
            <a:r>
              <a:rPr lang="de-DE" dirty="0">
                <a:solidFill>
                  <a:srgbClr val="282828"/>
                </a:solidFill>
              </a:rPr>
              <a:t>✔ erst der Eintritt des Schadens selbst = </a:t>
            </a:r>
            <a:r>
              <a:rPr lang="de-DE" dirty="0">
                <a:solidFill>
                  <a:srgbClr val="282828"/>
                </a:solidFill>
                <a:highlight>
                  <a:srgbClr val="FFFF00"/>
                </a:highlight>
              </a:rPr>
              <a:t>Ereignistheorie</a:t>
            </a:r>
          </a:p>
          <a:p>
            <a:r>
              <a:rPr lang="de-DE" dirty="0">
                <a:solidFill>
                  <a:srgbClr val="282828"/>
                </a:solidFill>
              </a:rPr>
              <a:t>✔ im Gegensatz gilt in der Rechtschutz die </a:t>
            </a:r>
            <a:r>
              <a:rPr lang="de-DE" dirty="0" err="1">
                <a:solidFill>
                  <a:srgbClr val="282828"/>
                </a:solidFill>
                <a:highlight>
                  <a:srgbClr val="FFFF00"/>
                </a:highlight>
              </a:rPr>
              <a:t>Verstosstheorie</a:t>
            </a:r>
            <a:endParaRPr lang="de-DE" dirty="0">
              <a:solidFill>
                <a:srgbClr val="282828"/>
              </a:solidFill>
              <a:highlight>
                <a:srgbClr val="FFFF00"/>
              </a:highlight>
            </a:endParaRPr>
          </a:p>
          <a:p>
            <a:endParaRPr lang="en-AT" dirty="0"/>
          </a:p>
        </p:txBody>
      </p:sp>
      <p:sp>
        <p:nvSpPr>
          <p:cNvPr id="4" name="Text Placeholder 3">
            <a:extLst>
              <a:ext uri="{FF2B5EF4-FFF2-40B4-BE49-F238E27FC236}">
                <a16:creationId xmlns:a16="http://schemas.microsoft.com/office/drawing/2014/main" id="{87F9E386-8C64-26D2-73A7-4B92E9572D9A}"/>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385520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B791-D844-D0C8-54FD-11E54B951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0EF57-D904-BD2E-32FA-619E4FA3912B}"/>
              </a:ext>
            </a:extLst>
          </p:cNvPr>
          <p:cNvSpPr>
            <a:spLocks noGrp="1"/>
          </p:cNvSpPr>
          <p:nvPr>
            <p:ph type="title"/>
          </p:nvPr>
        </p:nvSpPr>
        <p:spPr/>
        <p:txBody>
          <a:bodyPr/>
          <a:lstStyle/>
          <a:p>
            <a:r>
              <a:rPr lang="de-DE" dirty="0"/>
              <a:t>Örtlicher Geltungsbereich</a:t>
            </a:r>
            <a:endParaRPr lang="en-AT" dirty="0"/>
          </a:p>
        </p:txBody>
      </p:sp>
      <p:sp>
        <p:nvSpPr>
          <p:cNvPr id="3" name="Content Placeholder 2">
            <a:extLst>
              <a:ext uri="{FF2B5EF4-FFF2-40B4-BE49-F238E27FC236}">
                <a16:creationId xmlns:a16="http://schemas.microsoft.com/office/drawing/2014/main" id="{B69F27D7-A402-9302-1034-99F04AE608B2}"/>
              </a:ext>
            </a:extLst>
          </p:cNvPr>
          <p:cNvSpPr>
            <a:spLocks noGrp="1"/>
          </p:cNvSpPr>
          <p:nvPr>
            <p:ph idx="1"/>
          </p:nvPr>
        </p:nvSpPr>
        <p:spPr/>
        <p:txBody>
          <a:bodyPr/>
          <a:lstStyle/>
          <a:p>
            <a:r>
              <a:rPr lang="de-DE" dirty="0"/>
              <a:t> </a:t>
            </a:r>
            <a:r>
              <a:rPr lang="de-DE" dirty="0">
                <a:solidFill>
                  <a:srgbClr val="282828"/>
                </a:solidFill>
              </a:rPr>
              <a:t>✔ </a:t>
            </a:r>
            <a:r>
              <a:rPr lang="de-DE" dirty="0"/>
              <a:t>Versicherungsschutz örtlich</a:t>
            </a:r>
            <a:r>
              <a:rPr lang="de-DE" b="1" dirty="0"/>
              <a:t> : In Österreich eingetretene Schadenereignisse </a:t>
            </a:r>
            <a:r>
              <a:rPr lang="de-DE" dirty="0"/>
              <a:t>(Erweiterungen sind hier auch Grenzgebiete Nachbarstaaten ). </a:t>
            </a:r>
          </a:p>
          <a:p>
            <a:r>
              <a:rPr lang="de-DE" dirty="0"/>
              <a:t> </a:t>
            </a:r>
            <a:r>
              <a:rPr lang="de-DE" dirty="0">
                <a:solidFill>
                  <a:srgbClr val="282828"/>
                </a:solidFill>
              </a:rPr>
              <a:t>✔ </a:t>
            </a:r>
            <a:r>
              <a:rPr lang="de-DE" dirty="0"/>
              <a:t>Schadenersatzverpflichtungen (Regressverpflichtungen) gegenüber den österreichischen Sozialversicherungsträgern fallen jedoch auch dann unter Versicherungsschutz, wenn der Versicherungsfall im Ausland eingetreten ist. </a:t>
            </a:r>
          </a:p>
          <a:p>
            <a:r>
              <a:rPr lang="de-DE" dirty="0"/>
              <a:t> </a:t>
            </a:r>
            <a:endParaRPr lang="en-AT" dirty="0"/>
          </a:p>
        </p:txBody>
      </p:sp>
      <p:sp>
        <p:nvSpPr>
          <p:cNvPr id="4" name="Text Placeholder 3">
            <a:extLst>
              <a:ext uri="{FF2B5EF4-FFF2-40B4-BE49-F238E27FC236}">
                <a16:creationId xmlns:a16="http://schemas.microsoft.com/office/drawing/2014/main" id="{85415ECB-6212-F67B-6504-B014ECA97E46}"/>
              </a:ext>
            </a:extLst>
          </p:cNvPr>
          <p:cNvSpPr>
            <a:spLocks noGrp="1"/>
          </p:cNvSpPr>
          <p:nvPr>
            <p:ph type="body" sz="quarter" idx="13"/>
          </p:nvPr>
        </p:nvSpPr>
        <p:spPr/>
        <p:txBody>
          <a:bodyPr/>
          <a:lstStyle/>
          <a:p>
            <a:endParaRPr lang="en-AT" dirty="0"/>
          </a:p>
        </p:txBody>
      </p:sp>
    </p:spTree>
    <p:extLst>
      <p:ext uri="{BB962C8B-B14F-4D97-AF65-F5344CB8AC3E}">
        <p14:creationId xmlns:p14="http://schemas.microsoft.com/office/powerpoint/2010/main" val="24014098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trag Kärntner Almwirtschaftsverein Haftpflicht" id="{7FF6F1AD-568D-4B74-85CB-429C620EC58F}" vid="{82C3165D-67F1-432C-9398-4B592196BCD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fd7941-21c1-406d-9ac3-af9fa938bc11">
      <Terms xmlns="http://schemas.microsoft.com/office/infopath/2007/PartnerControls"/>
    </lcf76f155ced4ddcb4097134ff3c332f>
    <TaxCatchAll xmlns="82fac60e-e83f-4857-bcc3-80cb68d94a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82F1440DA82C4D91CAD0ADAA956869" ma:contentTypeVersion="15" ma:contentTypeDescription="Create a new document." ma:contentTypeScope="" ma:versionID="88906a41d4293d141ab08cdcbe354ba1">
  <xsd:schema xmlns:xsd="http://www.w3.org/2001/XMLSchema" xmlns:xs="http://www.w3.org/2001/XMLSchema" xmlns:p="http://schemas.microsoft.com/office/2006/metadata/properties" xmlns:ns2="aefd7941-21c1-406d-9ac3-af9fa938bc11" xmlns:ns3="82fac60e-e83f-4857-bcc3-80cb68d94a5b" targetNamespace="http://schemas.microsoft.com/office/2006/metadata/properties" ma:root="true" ma:fieldsID="c229bbb38e4c8a8d04f2734c06c6860c" ns2:_="" ns3:_="">
    <xsd:import namespace="aefd7941-21c1-406d-9ac3-af9fa938bc11"/>
    <xsd:import namespace="82fac60e-e83f-4857-bcc3-80cb68d94a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d7941-21c1-406d-9ac3-af9fa938bc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b22012a-2477-41b6-a96c-8e5bdd87c3d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fac60e-e83f-4857-bcc3-80cb68d94a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bfec25a-ed17-4282-9748-27a72921c072}" ma:internalName="TaxCatchAll" ma:showField="CatchAllData" ma:web="82fac60e-e83f-4857-bcc3-80cb68d94a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FBA81F-19A5-4C37-9F28-BCA8A0E743E7}">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2fac60e-e83f-4857-bcc3-80cb68d94a5b"/>
    <ds:schemaRef ds:uri="http://purl.org/dc/dcmitype/"/>
    <ds:schemaRef ds:uri="aefd7941-21c1-406d-9ac3-af9fa938bc11"/>
    <ds:schemaRef ds:uri="http://www.w3.org/XML/1998/namespace"/>
  </ds:schemaRefs>
</ds:datastoreItem>
</file>

<file path=customXml/itemProps2.xml><?xml version="1.0" encoding="utf-8"?>
<ds:datastoreItem xmlns:ds="http://schemas.openxmlformats.org/officeDocument/2006/customXml" ds:itemID="{659EF03D-1DA6-48FB-ADDA-8C78CB9536EA}">
  <ds:schemaRefs>
    <ds:schemaRef ds:uri="http://schemas.microsoft.com/sharepoint/v3/contenttype/forms"/>
  </ds:schemaRefs>
</ds:datastoreItem>
</file>

<file path=customXml/itemProps3.xml><?xml version="1.0" encoding="utf-8"?>
<ds:datastoreItem xmlns:ds="http://schemas.openxmlformats.org/officeDocument/2006/customXml" ds:itemID="{BD6D71B9-19E6-4F0F-92F2-A210C1EDC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d7941-21c1-406d-9ac3-af9fa938bc11"/>
    <ds:schemaRef ds:uri="82fac60e-e83f-4857-bcc3-80cb68d94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Vortrag Kärntner Almwirtschaftsverein Haftpflicht</Template>
  <TotalTime>0</TotalTime>
  <Words>1873</Words>
  <Application>Microsoft Office PowerPoint</Application>
  <PresentationFormat>Breitbild</PresentationFormat>
  <Paragraphs>166</Paragraphs>
  <Slides>32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32</vt:i4>
      </vt:variant>
    </vt:vector>
  </HeadingPairs>
  <TitlesOfParts>
    <vt:vector size="39" baseType="lpstr">
      <vt:lpstr>Aptos Narrow</vt:lpstr>
      <vt:lpstr>Arial</vt:lpstr>
      <vt:lpstr>Söhne</vt:lpstr>
      <vt:lpstr>Söhne Breit Halbfett</vt:lpstr>
      <vt:lpstr>Söhne Kräftig</vt:lpstr>
      <vt:lpstr>Wingdings</vt:lpstr>
      <vt:lpstr>Office</vt:lpstr>
      <vt:lpstr>Haftpflichtversicherung  Rechtsschutzversicherung</vt:lpstr>
      <vt:lpstr>PowerPoint-Präsentation</vt:lpstr>
      <vt:lpstr>Inhalt des Vortrages</vt:lpstr>
      <vt:lpstr>Vertragsgrundlagen</vt:lpstr>
      <vt:lpstr>Allgemeine Haftpflicht</vt:lpstr>
      <vt:lpstr>Haftung - Deckung</vt:lpstr>
      <vt:lpstr>Haftung - Deckung</vt:lpstr>
      <vt:lpstr>Schadensereignisprinzip</vt:lpstr>
      <vt:lpstr>Örtlicher Geltungsbereich</vt:lpstr>
      <vt:lpstr>Zeitlicher Geltungsbereich</vt:lpstr>
      <vt:lpstr>Zeitlicher Geltungsbereich</vt:lpstr>
      <vt:lpstr>Ausschlüsse und Deckungsbeschränkungen</vt:lpstr>
      <vt:lpstr>Obliegenheiten des Versicherungsnehmers</vt:lpstr>
      <vt:lpstr>Tierhaltung nach AHVB und Abschnitt A EHVB</vt:lpstr>
      <vt:lpstr>Tierhaltung Haftungsthema </vt:lpstr>
      <vt:lpstr>Tierhaltung</vt:lpstr>
      <vt:lpstr>Tierhaltung</vt:lpstr>
      <vt:lpstr>Tierhaltung</vt:lpstr>
      <vt:lpstr>Tierhaltung</vt:lpstr>
      <vt:lpstr>Tierhaltung</vt:lpstr>
      <vt:lpstr>Tierhaltung</vt:lpstr>
      <vt:lpstr>Tierhaltung</vt:lpstr>
      <vt:lpstr>Tierhaltung</vt:lpstr>
      <vt:lpstr>Typische Schadenbeispiele Landwirtschaft</vt:lpstr>
      <vt:lpstr>Typische Schadensbeispiele Landwirtschaft</vt:lpstr>
      <vt:lpstr>Besonderheiten KTN. Almwirtschaftsverein</vt:lpstr>
      <vt:lpstr>Besonderheiten </vt:lpstr>
      <vt:lpstr>Besonderheiten </vt:lpstr>
      <vt:lpstr>Besonderheiten</vt:lpstr>
      <vt:lpstr>Rechtschutzversicherung </vt:lpstr>
      <vt:lpstr>Rechtsschutzversicherung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Reinfried Trattler</dc:creator>
  <cp:lastModifiedBy>Reinfried Trattler</cp:lastModifiedBy>
  <cp:revision>8</cp:revision>
  <cp:lastPrinted>2026-02-03T11:51:52Z</cp:lastPrinted>
  <dcterms:created xsi:type="dcterms:W3CDTF">2026-02-03T10:37:23Z</dcterms:created>
  <dcterms:modified xsi:type="dcterms:W3CDTF">2026-02-07T08:50:06Z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0x0101000B82F1440DA82C4D91CAD0ADAA956869</vt:lpwstr>
  </property>
</Properties>
</file>